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8" autoAdjust="0"/>
    <p:restoredTop sz="94660"/>
  </p:normalViewPr>
  <p:slideViewPr>
    <p:cSldViewPr snapToGrid="0">
      <p:cViewPr varScale="1">
        <p:scale>
          <a:sx n="128" d="100"/>
          <a:sy n="128" d="100"/>
        </p:scale>
        <p:origin x="1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 up of a green and white background&#10;&#10;Description automatically generated">
            <a:extLst>
              <a:ext uri="{FF2B5EF4-FFF2-40B4-BE49-F238E27FC236}">
                <a16:creationId xmlns:a16="http://schemas.microsoft.com/office/drawing/2014/main" id="{D257CDDA-B354-DC30-40A5-925AB8DC1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81798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32B0-BFE8-EEE6-CF60-CCB6077F9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A850A8-2D5B-F349-064B-CDBF6628F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E9739-2EEA-EE99-DE84-E49B9761BD9A}"/>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5" name="Footer Placeholder 4">
            <a:extLst>
              <a:ext uri="{FF2B5EF4-FFF2-40B4-BE49-F238E27FC236}">
                <a16:creationId xmlns:a16="http://schemas.microsoft.com/office/drawing/2014/main" id="{C0CDC009-D4CA-DDCE-BB10-970B6055F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A178A-D93A-42A4-31EF-3E6BF97DA89E}"/>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67952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A92E3-AA39-0FA9-832F-6D0687D373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D4F04-B263-64D2-7E88-6351016C6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05774-E79E-CDA0-6E58-76E738ACFABF}"/>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5" name="Footer Placeholder 4">
            <a:extLst>
              <a:ext uri="{FF2B5EF4-FFF2-40B4-BE49-F238E27FC236}">
                <a16:creationId xmlns:a16="http://schemas.microsoft.com/office/drawing/2014/main" id="{C3D483F1-7439-56C3-4785-9DE38E2F6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CB0AF-D768-F16E-B9A9-C0387DDE9B10}"/>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86677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ABB66AA-2671-A329-89F9-EB67B679E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529542"/>
          </a:xfrm>
          <a:prstGeom prst="rect">
            <a:avLst/>
          </a:prstGeom>
        </p:spPr>
      </p:pic>
      <p:sp>
        <p:nvSpPr>
          <p:cNvPr id="10" name="Text Placeholder 9">
            <a:extLst>
              <a:ext uri="{FF2B5EF4-FFF2-40B4-BE49-F238E27FC236}">
                <a16:creationId xmlns:a16="http://schemas.microsoft.com/office/drawing/2014/main" id="{68B6CE7B-B728-6D38-E8A3-64B65DEC7CCB}"/>
              </a:ext>
            </a:extLst>
          </p:cNvPr>
          <p:cNvSpPr>
            <a:spLocks noGrp="1"/>
          </p:cNvSpPr>
          <p:nvPr>
            <p:ph type="body" sz="quarter" idx="10" hasCustomPrompt="1"/>
          </p:nvPr>
        </p:nvSpPr>
        <p:spPr>
          <a:xfrm>
            <a:off x="690563" y="2128837"/>
            <a:ext cx="10810874" cy="4305213"/>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604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8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393D-E510-87BF-818F-D63308197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78D3B-772E-EE5B-445B-50E8234A8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F2D6E-1624-9AEB-6901-067DA1197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76F39A-11F4-4DC5-9A8F-D56D3E7AC83F}"/>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6" name="Footer Placeholder 5">
            <a:extLst>
              <a:ext uri="{FF2B5EF4-FFF2-40B4-BE49-F238E27FC236}">
                <a16:creationId xmlns:a16="http://schemas.microsoft.com/office/drawing/2014/main" id="{7EE522B9-98C6-354D-4445-5BFCC336A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320C7-ABD7-3CB5-6F04-E39227D3435F}"/>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168852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4A90-9D78-D1E5-46A8-04CB5DE03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66981B-2485-2CED-B78A-2A79454AD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998E9-C0AB-114F-F8DC-15AE10061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6EC17-C54C-92B1-A221-C79FE9365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DB10F-F8E1-D311-96DA-CACB6EF8CA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624151-A3BE-F425-3AE1-F552361FE5D7}"/>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8" name="Footer Placeholder 7">
            <a:extLst>
              <a:ext uri="{FF2B5EF4-FFF2-40B4-BE49-F238E27FC236}">
                <a16:creationId xmlns:a16="http://schemas.microsoft.com/office/drawing/2014/main" id="{5956ECBC-E23E-B003-553A-12A74F7F3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17F724-EF47-4508-0360-CAED88836BC6}"/>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22537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2A07-5736-F1B7-5A7E-1A1104CE8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2E279-4497-134F-F101-F57B64ED7E75}"/>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4" name="Footer Placeholder 3">
            <a:extLst>
              <a:ext uri="{FF2B5EF4-FFF2-40B4-BE49-F238E27FC236}">
                <a16:creationId xmlns:a16="http://schemas.microsoft.com/office/drawing/2014/main" id="{3C2C6045-73A5-DB21-DFED-9DA5C7095C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8340D0-DAE6-26C3-7DFD-D0A85BC0C999}"/>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5932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32F61-B472-D7BC-956E-7758E5917BD8}"/>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3" name="Footer Placeholder 2">
            <a:extLst>
              <a:ext uri="{FF2B5EF4-FFF2-40B4-BE49-F238E27FC236}">
                <a16:creationId xmlns:a16="http://schemas.microsoft.com/office/drawing/2014/main" id="{3796A459-684B-1A8B-C5A2-04167423F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3381C-F437-2083-8451-3BF02349E654}"/>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421578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48D0-19EC-48B9-91B6-61094AEF9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53BEAC-36AC-35B4-E7E9-69CB8842B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F885FE-6544-267D-0D13-28101C811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77632-5AF4-DD03-C583-4BE56A029051}"/>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6" name="Footer Placeholder 5">
            <a:extLst>
              <a:ext uri="{FF2B5EF4-FFF2-40B4-BE49-F238E27FC236}">
                <a16:creationId xmlns:a16="http://schemas.microsoft.com/office/drawing/2014/main" id="{8B5B1039-1820-D723-7517-11236B481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A9271-70A7-CBB3-4318-1A1D3D597484}"/>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110885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651E-9E75-14D5-0874-2819AE1CD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80A90-967E-590E-1010-9D7905420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B7025A-17D5-6278-1C9A-0F0D370A2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F0CA4-3C06-84D2-37B2-547CC955B705}"/>
              </a:ext>
            </a:extLst>
          </p:cNvPr>
          <p:cNvSpPr>
            <a:spLocks noGrp="1"/>
          </p:cNvSpPr>
          <p:nvPr>
            <p:ph type="dt" sz="half" idx="10"/>
          </p:nvPr>
        </p:nvSpPr>
        <p:spPr/>
        <p:txBody>
          <a:bodyPr/>
          <a:lstStyle/>
          <a:p>
            <a:fld id="{7767E8C5-B9DF-4452-97B8-2A3D43A35B9D}" type="datetimeFigureOut">
              <a:rPr lang="en-US" smtClean="0"/>
              <a:t>10/30/23</a:t>
            </a:fld>
            <a:endParaRPr lang="en-US"/>
          </a:p>
        </p:txBody>
      </p:sp>
      <p:sp>
        <p:nvSpPr>
          <p:cNvPr id="6" name="Footer Placeholder 5">
            <a:extLst>
              <a:ext uri="{FF2B5EF4-FFF2-40B4-BE49-F238E27FC236}">
                <a16:creationId xmlns:a16="http://schemas.microsoft.com/office/drawing/2014/main" id="{C1ACD97A-FF91-19D9-B8CE-7A6E0B0AE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05B02-EB38-111A-7EAB-7FDA04DB65F7}"/>
              </a:ext>
            </a:extLst>
          </p:cNvPr>
          <p:cNvSpPr>
            <a:spLocks noGrp="1"/>
          </p:cNvSpPr>
          <p:nvPr>
            <p:ph type="sldNum" sz="quarter" idx="12"/>
          </p:nvPr>
        </p:nvSpPr>
        <p:spPr/>
        <p:txBody>
          <a:bodyPr/>
          <a:lstStyle/>
          <a:p>
            <a:fld id="{D634B329-0255-45BF-963F-C319722D555B}" type="slidenum">
              <a:rPr lang="en-US" smtClean="0"/>
              <a:t>‹#›</a:t>
            </a:fld>
            <a:endParaRPr lang="en-US"/>
          </a:p>
        </p:txBody>
      </p:sp>
    </p:spTree>
    <p:extLst>
      <p:ext uri="{BB962C8B-B14F-4D97-AF65-F5344CB8AC3E}">
        <p14:creationId xmlns:p14="http://schemas.microsoft.com/office/powerpoint/2010/main" val="393545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ED4D8-4706-F5CA-700A-45AEDDA28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C5A97-A2B4-72CE-D4F1-DE36B46DF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1890-4B55-49DC-315B-9083A55DC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7E8C5-B9DF-4452-97B8-2A3D43A35B9D}" type="datetimeFigureOut">
              <a:rPr lang="en-US" smtClean="0"/>
              <a:t>10/30/23</a:t>
            </a:fld>
            <a:endParaRPr lang="en-US"/>
          </a:p>
        </p:txBody>
      </p:sp>
      <p:sp>
        <p:nvSpPr>
          <p:cNvPr id="5" name="Footer Placeholder 4">
            <a:extLst>
              <a:ext uri="{FF2B5EF4-FFF2-40B4-BE49-F238E27FC236}">
                <a16:creationId xmlns:a16="http://schemas.microsoft.com/office/drawing/2014/main" id="{A5A3A086-E06B-7BBA-03D9-229E46FCA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DC7C1-E1AF-5F04-9C24-263311B24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B329-0255-45BF-963F-C319722D555B}" type="slidenum">
              <a:rPr lang="en-US" smtClean="0"/>
              <a:t>‹#›</a:t>
            </a:fld>
            <a:endParaRPr lang="en-US"/>
          </a:p>
        </p:txBody>
      </p:sp>
    </p:spTree>
    <p:extLst>
      <p:ext uri="{BB962C8B-B14F-4D97-AF65-F5344CB8AC3E}">
        <p14:creationId xmlns:p14="http://schemas.microsoft.com/office/powerpoint/2010/main" val="52225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45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690563" y="2128837"/>
            <a:ext cx="10810874" cy="505033"/>
          </a:xfrm>
        </p:spPr>
        <p:txBody>
          <a:bodyPr/>
          <a:lstStyle/>
          <a:p>
            <a:pPr algn="ctr"/>
            <a:r>
              <a:rPr lang="en-US" b="1" dirty="0">
                <a:latin typeface="Gill Sans MT" panose="020B0502020104020203" pitchFamily="34" charset="77"/>
              </a:rPr>
              <a:t>Deliverables</a:t>
            </a:r>
          </a:p>
        </p:txBody>
      </p:sp>
      <p:sp>
        <p:nvSpPr>
          <p:cNvPr id="3" name="TextBox 2">
            <a:extLst>
              <a:ext uri="{FF2B5EF4-FFF2-40B4-BE49-F238E27FC236}">
                <a16:creationId xmlns:a16="http://schemas.microsoft.com/office/drawing/2014/main" id="{412374E7-A378-694F-A612-9CF4A8E65293}"/>
              </a:ext>
            </a:extLst>
          </p:cNvPr>
          <p:cNvSpPr txBox="1"/>
          <p:nvPr/>
        </p:nvSpPr>
        <p:spPr>
          <a:xfrm>
            <a:off x="986459" y="3157813"/>
            <a:ext cx="10219083" cy="461665"/>
          </a:xfrm>
          <a:prstGeom prst="rect">
            <a:avLst/>
          </a:prstGeom>
          <a:noFill/>
        </p:spPr>
        <p:txBody>
          <a:bodyPr wrap="square" rtlCol="0">
            <a:spAutoFit/>
          </a:bodyPr>
          <a:lstStyle/>
          <a:p>
            <a:pPr algn="ctr"/>
            <a:r>
              <a:rPr lang="en-US" sz="1200" dirty="0">
                <a:latin typeface="Gill Sans MT" panose="020B0502020104020203" pitchFamily="34" charset="77"/>
              </a:rPr>
              <a:t>Coventry offers a comprehensive suite of customized marketing materials, guides, and reporting options to help you promote life settlements and keep you informed of exactly where your active opportunities are in the pipeline.</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5434012" y="2782957"/>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
        <p:nvSpPr>
          <p:cNvPr id="30" name="Rectangle 12">
            <a:extLst>
              <a:ext uri="{FF2B5EF4-FFF2-40B4-BE49-F238E27FC236}">
                <a16:creationId xmlns:a16="http://schemas.microsoft.com/office/drawing/2014/main" id="{016EC70D-37E6-314F-9063-62010B1422BB}"/>
              </a:ext>
            </a:extLst>
          </p:cNvPr>
          <p:cNvSpPr/>
          <p:nvPr/>
        </p:nvSpPr>
        <p:spPr>
          <a:xfrm>
            <a:off x="2569206" y="3749779"/>
            <a:ext cx="2066908" cy="2715907"/>
          </a:xfrm>
          <a:prstGeom prst="rect">
            <a:avLst/>
          </a:prstGeom>
          <a:solidFill>
            <a:srgbClr val="FFFFFF"/>
          </a:solidFill>
          <a:ln w="12700">
            <a:miter lim="400000"/>
          </a:ln>
          <a:effectLst>
            <a:outerShdw blurRad="190500" rotWithShape="0">
              <a:srgbClr val="000000">
                <a:alpha val="25000"/>
              </a:srgbClr>
            </a:outerShdw>
          </a:effectLst>
        </p:spPr>
        <p:txBody>
          <a:bodyPr lIns="60959" rIns="60959" anchor="ctr"/>
          <a:lstStyle/>
          <a:p>
            <a:pPr algn="ctr">
              <a:defRPr sz="1000">
                <a:solidFill>
                  <a:srgbClr val="FFFFFF"/>
                </a:solidFill>
              </a:defRPr>
            </a:pPr>
            <a:endParaRPr sz="1333"/>
          </a:p>
        </p:txBody>
      </p:sp>
      <p:sp>
        <p:nvSpPr>
          <p:cNvPr id="51" name="Rectangle 12">
            <a:extLst>
              <a:ext uri="{FF2B5EF4-FFF2-40B4-BE49-F238E27FC236}">
                <a16:creationId xmlns:a16="http://schemas.microsoft.com/office/drawing/2014/main" id="{A3B91FFB-0684-934D-A003-0BA993E7E544}"/>
              </a:ext>
            </a:extLst>
          </p:cNvPr>
          <p:cNvSpPr/>
          <p:nvPr/>
        </p:nvSpPr>
        <p:spPr>
          <a:xfrm>
            <a:off x="4973308" y="3749777"/>
            <a:ext cx="2066908" cy="2715907"/>
          </a:xfrm>
          <a:prstGeom prst="rect">
            <a:avLst/>
          </a:prstGeom>
          <a:solidFill>
            <a:srgbClr val="FFFFFF"/>
          </a:solidFill>
          <a:ln w="12700">
            <a:miter lim="400000"/>
          </a:ln>
          <a:effectLst>
            <a:outerShdw blurRad="190500" rotWithShape="0">
              <a:srgbClr val="000000">
                <a:alpha val="25000"/>
              </a:srgbClr>
            </a:outerShdw>
          </a:effectLst>
        </p:spPr>
        <p:txBody>
          <a:bodyPr lIns="60959" rIns="60959" anchor="ctr"/>
          <a:lstStyle/>
          <a:p>
            <a:pPr algn="ctr">
              <a:defRPr sz="1000">
                <a:solidFill>
                  <a:srgbClr val="FFFFFF"/>
                </a:solidFill>
              </a:defRPr>
            </a:pPr>
            <a:endParaRPr sz="1333"/>
          </a:p>
        </p:txBody>
      </p:sp>
      <p:sp>
        <p:nvSpPr>
          <p:cNvPr id="52" name="Rectangle 12">
            <a:extLst>
              <a:ext uri="{FF2B5EF4-FFF2-40B4-BE49-F238E27FC236}">
                <a16:creationId xmlns:a16="http://schemas.microsoft.com/office/drawing/2014/main" id="{1EE69E1B-C5EC-3D44-8096-77F2D30038E3}"/>
              </a:ext>
            </a:extLst>
          </p:cNvPr>
          <p:cNvSpPr/>
          <p:nvPr/>
        </p:nvSpPr>
        <p:spPr>
          <a:xfrm>
            <a:off x="7377410" y="3732725"/>
            <a:ext cx="2066908" cy="2715907"/>
          </a:xfrm>
          <a:prstGeom prst="rect">
            <a:avLst/>
          </a:prstGeom>
          <a:solidFill>
            <a:srgbClr val="FFFFFF"/>
          </a:solidFill>
          <a:ln w="12700">
            <a:miter lim="400000"/>
          </a:ln>
          <a:effectLst>
            <a:outerShdw blurRad="190500" rotWithShape="0">
              <a:srgbClr val="000000">
                <a:alpha val="25000"/>
              </a:srgbClr>
            </a:outerShdw>
          </a:effectLst>
        </p:spPr>
        <p:txBody>
          <a:bodyPr lIns="60959" rIns="60959" anchor="ctr"/>
          <a:lstStyle/>
          <a:p>
            <a:pPr algn="ctr">
              <a:defRPr sz="1000">
                <a:solidFill>
                  <a:srgbClr val="FFFFFF"/>
                </a:solidFill>
              </a:defRPr>
            </a:pPr>
            <a:endParaRPr sz="1333"/>
          </a:p>
        </p:txBody>
      </p:sp>
      <p:pic>
        <p:nvPicPr>
          <p:cNvPr id="53" name="Picture 52" descr="Graphical user interface, application&#10;&#10;Description automatically generated">
            <a:extLst>
              <a:ext uri="{FF2B5EF4-FFF2-40B4-BE49-F238E27FC236}">
                <a16:creationId xmlns:a16="http://schemas.microsoft.com/office/drawing/2014/main" id="{CEDB9083-BCA9-A44B-97A0-B925F9AEDA49}"/>
              </a:ext>
            </a:extLst>
          </p:cNvPr>
          <p:cNvPicPr>
            <a:picLocks noChangeAspect="1"/>
          </p:cNvPicPr>
          <p:nvPr/>
        </p:nvPicPr>
        <p:blipFill>
          <a:blip r:embed="rId3"/>
          <a:stretch>
            <a:fillRect/>
          </a:stretch>
        </p:blipFill>
        <p:spPr>
          <a:xfrm>
            <a:off x="4957714" y="3768225"/>
            <a:ext cx="2047991" cy="2649437"/>
          </a:xfrm>
          <a:prstGeom prst="rect">
            <a:avLst/>
          </a:prstGeom>
        </p:spPr>
      </p:pic>
      <p:pic>
        <p:nvPicPr>
          <p:cNvPr id="54" name="Picture 53" descr="Text, letter&#10;&#10;Description automatically generated">
            <a:extLst>
              <a:ext uri="{FF2B5EF4-FFF2-40B4-BE49-F238E27FC236}">
                <a16:creationId xmlns:a16="http://schemas.microsoft.com/office/drawing/2014/main" id="{8DB98A85-1682-B94D-8298-74AFE8BE3782}"/>
              </a:ext>
            </a:extLst>
          </p:cNvPr>
          <p:cNvPicPr>
            <a:picLocks noChangeAspect="1"/>
          </p:cNvPicPr>
          <p:nvPr/>
        </p:nvPicPr>
        <p:blipFill>
          <a:blip r:embed="rId4"/>
          <a:stretch>
            <a:fillRect/>
          </a:stretch>
        </p:blipFill>
        <p:spPr>
          <a:xfrm>
            <a:off x="2595921" y="3801173"/>
            <a:ext cx="2024599" cy="2617642"/>
          </a:xfrm>
          <a:prstGeom prst="rect">
            <a:avLst/>
          </a:prstGeom>
        </p:spPr>
      </p:pic>
      <p:pic>
        <p:nvPicPr>
          <p:cNvPr id="55" name="Picture 54" descr="Text&#10;&#10;Description automatically generated">
            <a:extLst>
              <a:ext uri="{FF2B5EF4-FFF2-40B4-BE49-F238E27FC236}">
                <a16:creationId xmlns:a16="http://schemas.microsoft.com/office/drawing/2014/main" id="{1F2D6E3E-97EA-0148-BA34-2119F9B94966}"/>
              </a:ext>
            </a:extLst>
          </p:cNvPr>
          <p:cNvPicPr>
            <a:picLocks noChangeAspect="1"/>
          </p:cNvPicPr>
          <p:nvPr/>
        </p:nvPicPr>
        <p:blipFill>
          <a:blip r:embed="rId5"/>
          <a:stretch>
            <a:fillRect/>
          </a:stretch>
        </p:blipFill>
        <p:spPr>
          <a:xfrm>
            <a:off x="7391185" y="3740023"/>
            <a:ext cx="2046296" cy="2649438"/>
          </a:xfrm>
          <a:prstGeom prst="rect">
            <a:avLst/>
          </a:prstGeom>
        </p:spPr>
      </p:pic>
    </p:spTree>
    <p:extLst>
      <p:ext uri="{BB962C8B-B14F-4D97-AF65-F5344CB8AC3E}">
        <p14:creationId xmlns:p14="http://schemas.microsoft.com/office/powerpoint/2010/main" val="7251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p:tmAbs val="0"/>
                                  </p:iterate>
                                  <p:childTnLst>
                                    <p:set>
                                      <p:cBhvr>
                                        <p:cTn id="14" fill="hold"/>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dvAuto="0"/>
      <p:bldP spid="51" grpId="0" animBg="1" advAuto="0"/>
      <p:bldP spid="5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690563" y="2128837"/>
            <a:ext cx="10810874" cy="505033"/>
          </a:xfrm>
        </p:spPr>
        <p:txBody>
          <a:bodyPr/>
          <a:lstStyle/>
          <a:p>
            <a:pPr algn="ctr"/>
            <a:r>
              <a:rPr lang="en-US" b="1" dirty="0">
                <a:latin typeface="Gill Sans MT" panose="020B0502020104020203" pitchFamily="34" charset="77"/>
              </a:rPr>
              <a:t>Reporting</a:t>
            </a:r>
          </a:p>
        </p:txBody>
      </p:sp>
      <p:sp>
        <p:nvSpPr>
          <p:cNvPr id="3" name="TextBox 2">
            <a:extLst>
              <a:ext uri="{FF2B5EF4-FFF2-40B4-BE49-F238E27FC236}">
                <a16:creationId xmlns:a16="http://schemas.microsoft.com/office/drawing/2014/main" id="{412374E7-A378-694F-A612-9CF4A8E65293}"/>
              </a:ext>
            </a:extLst>
          </p:cNvPr>
          <p:cNvSpPr txBox="1"/>
          <p:nvPr/>
        </p:nvSpPr>
        <p:spPr>
          <a:xfrm>
            <a:off x="986459" y="3157813"/>
            <a:ext cx="10219083" cy="461665"/>
          </a:xfrm>
          <a:prstGeom prst="rect">
            <a:avLst/>
          </a:prstGeom>
          <a:noFill/>
        </p:spPr>
        <p:txBody>
          <a:bodyPr wrap="square" rtlCol="0">
            <a:spAutoFit/>
          </a:bodyPr>
          <a:lstStyle/>
          <a:p>
            <a:pPr algn="ctr"/>
            <a:r>
              <a:rPr lang="en-US" sz="1200" dirty="0">
                <a:latin typeface="Gill Sans MT" panose="020B0502020104020203" pitchFamily="34" charset="77"/>
              </a:rPr>
              <a:t>Coventry provides customized reporting tools for advisors to track and manage cases. You will also have a direct line of communication with your dedicated Regional Director team who will work with you from start to finish and provide additional case information as requested.</a:t>
            </a:r>
            <a:endParaRPr lang="en-US" sz="1400" dirty="0">
              <a:latin typeface="Gill Sans MT" panose="020B0502020104020203" pitchFamily="34" charset="77"/>
            </a:endParaRPr>
          </a:p>
        </p:txBody>
      </p:sp>
      <p:sp>
        <p:nvSpPr>
          <p:cNvPr id="5" name="TextBox 4">
            <a:extLst>
              <a:ext uri="{FF2B5EF4-FFF2-40B4-BE49-F238E27FC236}">
                <a16:creationId xmlns:a16="http://schemas.microsoft.com/office/drawing/2014/main" id="{79E5E7BF-2EF4-5D4E-9642-3D25E451F900}"/>
              </a:ext>
            </a:extLst>
          </p:cNvPr>
          <p:cNvSpPr txBox="1"/>
          <p:nvPr/>
        </p:nvSpPr>
        <p:spPr>
          <a:xfrm>
            <a:off x="1490003" y="4887603"/>
            <a:ext cx="2333212" cy="369332"/>
          </a:xfrm>
          <a:prstGeom prst="rect">
            <a:avLst/>
          </a:prstGeom>
          <a:noFill/>
        </p:spPr>
        <p:txBody>
          <a:bodyPr wrap="square" rtlCol="0">
            <a:spAutoFit/>
          </a:bodyPr>
          <a:lstStyle/>
          <a:p>
            <a:pPr algn="ctr"/>
            <a:r>
              <a:rPr lang="en-US" b="1" dirty="0">
                <a:latin typeface="Gill Sans MT" panose="020B0502020104020203" pitchFamily="34" charset="77"/>
              </a:rPr>
              <a:t>Detailed Reporting</a:t>
            </a:r>
            <a:endParaRPr lang="en-US"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5434012" y="2782957"/>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grpSp>
        <p:nvGrpSpPr>
          <p:cNvPr id="16" name="Group 8">
            <a:extLst>
              <a:ext uri="{FF2B5EF4-FFF2-40B4-BE49-F238E27FC236}">
                <a16:creationId xmlns:a16="http://schemas.microsoft.com/office/drawing/2014/main" id="{5E41987B-DCC5-0341-8E93-32429BE39B37}"/>
              </a:ext>
            </a:extLst>
          </p:cNvPr>
          <p:cNvGrpSpPr/>
          <p:nvPr/>
        </p:nvGrpSpPr>
        <p:grpSpPr>
          <a:xfrm>
            <a:off x="2408169" y="4401024"/>
            <a:ext cx="496881" cy="436644"/>
            <a:chOff x="0" y="0"/>
            <a:chExt cx="219988" cy="193319"/>
          </a:xfrm>
          <a:solidFill>
            <a:srgbClr val="92D050"/>
          </a:solidFill>
        </p:grpSpPr>
        <p:sp>
          <p:nvSpPr>
            <p:cNvPr id="18" name="Freeform 1167">
              <a:extLst>
                <a:ext uri="{FF2B5EF4-FFF2-40B4-BE49-F238E27FC236}">
                  <a16:creationId xmlns:a16="http://schemas.microsoft.com/office/drawing/2014/main" id="{6ACDE014-6B6B-5E43-876E-B8F1D9EAD42E}"/>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19" name="Freeform 1168">
              <a:extLst>
                <a:ext uri="{FF2B5EF4-FFF2-40B4-BE49-F238E27FC236}">
                  <a16:creationId xmlns:a16="http://schemas.microsoft.com/office/drawing/2014/main" id="{B33E7973-2F2F-2B44-842D-7BF85CDBA754}"/>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20" name="TextBox 19">
            <a:extLst>
              <a:ext uri="{FF2B5EF4-FFF2-40B4-BE49-F238E27FC236}">
                <a16:creationId xmlns:a16="http://schemas.microsoft.com/office/drawing/2014/main" id="{51E8FA6D-09BF-6448-8E36-F9A5902FE2C1}"/>
              </a:ext>
            </a:extLst>
          </p:cNvPr>
          <p:cNvSpPr txBox="1"/>
          <p:nvPr/>
        </p:nvSpPr>
        <p:spPr>
          <a:xfrm>
            <a:off x="1490003" y="5256935"/>
            <a:ext cx="2333212" cy="646331"/>
          </a:xfrm>
          <a:prstGeom prst="rect">
            <a:avLst/>
          </a:prstGeom>
          <a:noFill/>
        </p:spPr>
        <p:txBody>
          <a:bodyPr wrap="square" rtlCol="0">
            <a:spAutoFit/>
          </a:bodyPr>
          <a:lstStyle/>
          <a:p>
            <a:pPr algn="just"/>
            <a:r>
              <a:rPr lang="en-US" sz="1200" dirty="0">
                <a:latin typeface="Gill Sans MT" panose="020B0502020104020203" pitchFamily="34" charset="77"/>
              </a:rPr>
              <a:t>Including stage and other relevant information at the individual case level.</a:t>
            </a:r>
            <a:endParaRPr lang="en-US" sz="1400" dirty="0">
              <a:latin typeface="Gill Sans MT" panose="020B0502020104020203" pitchFamily="34" charset="77"/>
            </a:endParaRPr>
          </a:p>
        </p:txBody>
      </p:sp>
      <p:sp>
        <p:nvSpPr>
          <p:cNvPr id="21" name="TextBox 20">
            <a:extLst>
              <a:ext uri="{FF2B5EF4-FFF2-40B4-BE49-F238E27FC236}">
                <a16:creationId xmlns:a16="http://schemas.microsoft.com/office/drawing/2014/main" id="{FE2B4390-B9AB-5449-A5FA-C53A3F242F79}"/>
              </a:ext>
            </a:extLst>
          </p:cNvPr>
          <p:cNvSpPr txBox="1"/>
          <p:nvPr/>
        </p:nvSpPr>
        <p:spPr>
          <a:xfrm>
            <a:off x="4929393" y="4887605"/>
            <a:ext cx="2333212" cy="369332"/>
          </a:xfrm>
          <a:prstGeom prst="rect">
            <a:avLst/>
          </a:prstGeom>
          <a:noFill/>
        </p:spPr>
        <p:txBody>
          <a:bodyPr wrap="square" rtlCol="0">
            <a:spAutoFit/>
          </a:bodyPr>
          <a:lstStyle/>
          <a:p>
            <a:pPr algn="ctr"/>
            <a:r>
              <a:rPr lang="en-US" b="1" dirty="0">
                <a:latin typeface="Gill Sans MT" panose="020B0502020104020203" pitchFamily="34" charset="77"/>
              </a:rPr>
              <a:t>On-Demand Access</a:t>
            </a:r>
            <a:endParaRPr lang="en-US" dirty="0">
              <a:latin typeface="Gill Sans MT" panose="020B0502020104020203" pitchFamily="34" charset="77"/>
            </a:endParaRPr>
          </a:p>
        </p:txBody>
      </p:sp>
      <p:grpSp>
        <p:nvGrpSpPr>
          <p:cNvPr id="22" name="Group 8">
            <a:extLst>
              <a:ext uri="{FF2B5EF4-FFF2-40B4-BE49-F238E27FC236}">
                <a16:creationId xmlns:a16="http://schemas.microsoft.com/office/drawing/2014/main" id="{DA101DD5-B901-D044-8E59-C5CADF048CDD}"/>
              </a:ext>
            </a:extLst>
          </p:cNvPr>
          <p:cNvGrpSpPr/>
          <p:nvPr/>
        </p:nvGrpSpPr>
        <p:grpSpPr>
          <a:xfrm>
            <a:off x="5847559" y="4401026"/>
            <a:ext cx="496881" cy="436644"/>
            <a:chOff x="0" y="0"/>
            <a:chExt cx="219988" cy="193319"/>
          </a:xfrm>
          <a:solidFill>
            <a:srgbClr val="92D050"/>
          </a:solidFill>
        </p:grpSpPr>
        <p:sp>
          <p:nvSpPr>
            <p:cNvPr id="23" name="Freeform 1167">
              <a:extLst>
                <a:ext uri="{FF2B5EF4-FFF2-40B4-BE49-F238E27FC236}">
                  <a16:creationId xmlns:a16="http://schemas.microsoft.com/office/drawing/2014/main" id="{AA052B35-0B14-6C48-B3B1-AD35B21C7E78}"/>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24" name="Freeform 1168">
              <a:extLst>
                <a:ext uri="{FF2B5EF4-FFF2-40B4-BE49-F238E27FC236}">
                  <a16:creationId xmlns:a16="http://schemas.microsoft.com/office/drawing/2014/main" id="{20ADE69B-ED4E-5346-B7C7-C9A00762BCDD}"/>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25" name="TextBox 24">
            <a:extLst>
              <a:ext uri="{FF2B5EF4-FFF2-40B4-BE49-F238E27FC236}">
                <a16:creationId xmlns:a16="http://schemas.microsoft.com/office/drawing/2014/main" id="{462365F8-1FA1-514B-BEA3-D676633D34F2}"/>
              </a:ext>
            </a:extLst>
          </p:cNvPr>
          <p:cNvSpPr txBox="1"/>
          <p:nvPr/>
        </p:nvSpPr>
        <p:spPr>
          <a:xfrm>
            <a:off x="4929393" y="5256937"/>
            <a:ext cx="2333212" cy="830997"/>
          </a:xfrm>
          <a:prstGeom prst="rect">
            <a:avLst/>
          </a:prstGeom>
          <a:noFill/>
        </p:spPr>
        <p:txBody>
          <a:bodyPr wrap="square" rtlCol="0">
            <a:spAutoFit/>
          </a:bodyPr>
          <a:lstStyle/>
          <a:p>
            <a:pPr algn="just"/>
            <a:r>
              <a:rPr lang="en-US" sz="1200" dirty="0">
                <a:latin typeface="Gill Sans MT" panose="020B0502020104020203" pitchFamily="34" charset="77"/>
              </a:rPr>
              <a:t>Comprehensive on-demand assistance provided by your dedicated Regional Director support team.</a:t>
            </a:r>
            <a:endParaRPr lang="en-US" sz="1400" dirty="0">
              <a:latin typeface="Gill Sans MT" panose="020B0502020104020203" pitchFamily="34" charset="77"/>
            </a:endParaRPr>
          </a:p>
        </p:txBody>
      </p:sp>
      <p:sp>
        <p:nvSpPr>
          <p:cNvPr id="26" name="TextBox 25">
            <a:extLst>
              <a:ext uri="{FF2B5EF4-FFF2-40B4-BE49-F238E27FC236}">
                <a16:creationId xmlns:a16="http://schemas.microsoft.com/office/drawing/2014/main" id="{E1CA1DC8-1C50-734B-B865-1FC28F69A675}"/>
              </a:ext>
            </a:extLst>
          </p:cNvPr>
          <p:cNvSpPr txBox="1"/>
          <p:nvPr/>
        </p:nvSpPr>
        <p:spPr>
          <a:xfrm>
            <a:off x="8368781" y="4887601"/>
            <a:ext cx="2415176" cy="369332"/>
          </a:xfrm>
          <a:prstGeom prst="rect">
            <a:avLst/>
          </a:prstGeom>
          <a:noFill/>
        </p:spPr>
        <p:txBody>
          <a:bodyPr wrap="square" rtlCol="0">
            <a:spAutoFit/>
          </a:bodyPr>
          <a:lstStyle/>
          <a:p>
            <a:pPr algn="ctr"/>
            <a:r>
              <a:rPr lang="en-US" b="1" dirty="0">
                <a:latin typeface="Gill Sans MT" panose="020B0502020104020203" pitchFamily="34" charset="77"/>
              </a:rPr>
              <a:t>Total Customization</a:t>
            </a:r>
            <a:endParaRPr lang="en-US" dirty="0">
              <a:latin typeface="Gill Sans MT" panose="020B0502020104020203" pitchFamily="34" charset="77"/>
            </a:endParaRPr>
          </a:p>
        </p:txBody>
      </p:sp>
      <p:grpSp>
        <p:nvGrpSpPr>
          <p:cNvPr id="27" name="Group 8">
            <a:extLst>
              <a:ext uri="{FF2B5EF4-FFF2-40B4-BE49-F238E27FC236}">
                <a16:creationId xmlns:a16="http://schemas.microsoft.com/office/drawing/2014/main" id="{184D943A-3E15-D848-9125-31794852C70F}"/>
              </a:ext>
            </a:extLst>
          </p:cNvPr>
          <p:cNvGrpSpPr/>
          <p:nvPr/>
        </p:nvGrpSpPr>
        <p:grpSpPr>
          <a:xfrm>
            <a:off x="9286947" y="4401022"/>
            <a:ext cx="496881" cy="436644"/>
            <a:chOff x="0" y="0"/>
            <a:chExt cx="219988" cy="193319"/>
          </a:xfrm>
          <a:solidFill>
            <a:srgbClr val="92D050"/>
          </a:solidFill>
        </p:grpSpPr>
        <p:sp>
          <p:nvSpPr>
            <p:cNvPr id="28" name="Freeform 1167">
              <a:extLst>
                <a:ext uri="{FF2B5EF4-FFF2-40B4-BE49-F238E27FC236}">
                  <a16:creationId xmlns:a16="http://schemas.microsoft.com/office/drawing/2014/main" id="{BC9EB1F5-1D81-5A44-BD98-50A3F0752FEF}"/>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29" name="Freeform 1168">
              <a:extLst>
                <a:ext uri="{FF2B5EF4-FFF2-40B4-BE49-F238E27FC236}">
                  <a16:creationId xmlns:a16="http://schemas.microsoft.com/office/drawing/2014/main" id="{18B554BC-B16F-5A47-B695-7C1B8B35299C}"/>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30" name="TextBox 29">
            <a:extLst>
              <a:ext uri="{FF2B5EF4-FFF2-40B4-BE49-F238E27FC236}">
                <a16:creationId xmlns:a16="http://schemas.microsoft.com/office/drawing/2014/main" id="{EC91D619-E617-4D48-927C-BAA087FBBA8E}"/>
              </a:ext>
            </a:extLst>
          </p:cNvPr>
          <p:cNvSpPr txBox="1"/>
          <p:nvPr/>
        </p:nvSpPr>
        <p:spPr>
          <a:xfrm>
            <a:off x="8368781" y="5256933"/>
            <a:ext cx="2333212" cy="646331"/>
          </a:xfrm>
          <a:prstGeom prst="rect">
            <a:avLst/>
          </a:prstGeom>
          <a:noFill/>
        </p:spPr>
        <p:txBody>
          <a:bodyPr wrap="square" rtlCol="0">
            <a:spAutoFit/>
          </a:bodyPr>
          <a:lstStyle/>
          <a:p>
            <a:pPr algn="just"/>
            <a:r>
              <a:rPr lang="en-US" sz="1200" dirty="0">
                <a:latin typeface="Gill Sans MT" panose="020B0502020104020203" pitchFamily="34" charset="77"/>
              </a:rPr>
              <a:t>Everything we do is customizable to meet the needs of advisors and their clients.</a:t>
            </a:r>
            <a:endParaRPr lang="en-US" sz="1400" dirty="0">
              <a:latin typeface="Gill Sans MT" panose="020B0502020104020203" pitchFamily="34" charset="77"/>
            </a:endParaRPr>
          </a:p>
        </p:txBody>
      </p:sp>
    </p:spTree>
    <p:extLst>
      <p:ext uri="{BB962C8B-B14F-4D97-AF65-F5344CB8AC3E}">
        <p14:creationId xmlns:p14="http://schemas.microsoft.com/office/powerpoint/2010/main" val="4588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22" grpId="0" animBg="1" advAuto="0"/>
      <p:bldP spid="2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en logo&#10;&#10;Description automatically generated">
            <a:extLst>
              <a:ext uri="{FF2B5EF4-FFF2-40B4-BE49-F238E27FC236}">
                <a16:creationId xmlns:a16="http://schemas.microsoft.com/office/drawing/2014/main" id="{D0DCB6C2-FF88-1D44-B0E5-3E43BFB7B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44" y="3369365"/>
            <a:ext cx="3826408" cy="1076301"/>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934D7ADB-23CF-6C42-8DA6-E3F0A50AA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243" y="2454964"/>
            <a:ext cx="2340113" cy="2340113"/>
          </a:xfrm>
          <a:prstGeom prst="rect">
            <a:avLst/>
          </a:prstGeom>
        </p:spPr>
      </p:pic>
      <p:sp>
        <p:nvSpPr>
          <p:cNvPr id="11" name="TextBox 10">
            <a:extLst>
              <a:ext uri="{FF2B5EF4-FFF2-40B4-BE49-F238E27FC236}">
                <a16:creationId xmlns:a16="http://schemas.microsoft.com/office/drawing/2014/main" id="{A9C27197-17A2-334E-BA9D-6950BB318DBF}"/>
              </a:ext>
            </a:extLst>
          </p:cNvPr>
          <p:cNvSpPr txBox="1"/>
          <p:nvPr/>
        </p:nvSpPr>
        <p:spPr>
          <a:xfrm>
            <a:off x="7524472" y="4795077"/>
            <a:ext cx="2959653" cy="369332"/>
          </a:xfrm>
          <a:prstGeom prst="rect">
            <a:avLst/>
          </a:prstGeom>
          <a:noFill/>
        </p:spPr>
        <p:txBody>
          <a:bodyPr wrap="square" rtlCol="0">
            <a:spAutoFit/>
          </a:bodyPr>
          <a:lstStyle/>
          <a:p>
            <a:pPr algn="ctr"/>
            <a:r>
              <a:rPr lang="en-US" dirty="0"/>
              <a:t>Patrick Cahill, CRPC®, RICP®</a:t>
            </a:r>
          </a:p>
        </p:txBody>
      </p:sp>
      <p:sp>
        <p:nvSpPr>
          <p:cNvPr id="12" name="TextBox 11">
            <a:extLst>
              <a:ext uri="{FF2B5EF4-FFF2-40B4-BE49-F238E27FC236}">
                <a16:creationId xmlns:a16="http://schemas.microsoft.com/office/drawing/2014/main" id="{1D7CB0AA-E252-354D-85D9-CE3CB2B569E9}"/>
              </a:ext>
            </a:extLst>
          </p:cNvPr>
          <p:cNvSpPr txBox="1"/>
          <p:nvPr/>
        </p:nvSpPr>
        <p:spPr>
          <a:xfrm>
            <a:off x="7488580" y="5164409"/>
            <a:ext cx="3031435" cy="523220"/>
          </a:xfrm>
          <a:prstGeom prst="rect">
            <a:avLst/>
          </a:prstGeom>
          <a:noFill/>
        </p:spPr>
        <p:txBody>
          <a:bodyPr wrap="square" rtlCol="0">
            <a:spAutoFit/>
          </a:bodyPr>
          <a:lstStyle/>
          <a:p>
            <a:pPr algn="ctr"/>
            <a:r>
              <a:rPr lang="en-US" sz="1400" dirty="0"/>
              <a:t>Head of Strategic Accounts</a:t>
            </a:r>
          </a:p>
          <a:p>
            <a:pPr algn="ctr"/>
            <a:r>
              <a:rPr lang="en-US" sz="1400" dirty="0" err="1"/>
              <a:t>pcahill@Coventry.com</a:t>
            </a:r>
            <a:endParaRPr lang="en-US" sz="1400" dirty="0"/>
          </a:p>
        </p:txBody>
      </p:sp>
    </p:spTree>
    <p:extLst>
      <p:ext uri="{BB962C8B-B14F-4D97-AF65-F5344CB8AC3E}">
        <p14:creationId xmlns:p14="http://schemas.microsoft.com/office/powerpoint/2010/main" val="341931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690563" y="2128837"/>
            <a:ext cx="10810874" cy="505033"/>
          </a:xfrm>
        </p:spPr>
        <p:txBody>
          <a:bodyPr/>
          <a:lstStyle/>
          <a:p>
            <a:pPr algn="ctr"/>
            <a:r>
              <a:rPr lang="en-US" b="1" dirty="0">
                <a:latin typeface="Gill Sans MT" panose="020B0502020104020203" pitchFamily="34" charset="77"/>
              </a:rPr>
              <a:t>Who We Are</a:t>
            </a:r>
          </a:p>
        </p:txBody>
      </p:sp>
      <p:sp>
        <p:nvSpPr>
          <p:cNvPr id="3" name="TextBox 2">
            <a:extLst>
              <a:ext uri="{FF2B5EF4-FFF2-40B4-BE49-F238E27FC236}">
                <a16:creationId xmlns:a16="http://schemas.microsoft.com/office/drawing/2014/main" id="{412374E7-A378-694F-A612-9CF4A8E65293}"/>
              </a:ext>
            </a:extLst>
          </p:cNvPr>
          <p:cNvSpPr txBox="1"/>
          <p:nvPr/>
        </p:nvSpPr>
        <p:spPr>
          <a:xfrm>
            <a:off x="986459" y="3157813"/>
            <a:ext cx="10219083" cy="1046440"/>
          </a:xfrm>
          <a:prstGeom prst="rect">
            <a:avLst/>
          </a:prstGeom>
          <a:noFill/>
        </p:spPr>
        <p:txBody>
          <a:bodyPr wrap="square" rtlCol="0">
            <a:spAutoFit/>
          </a:bodyPr>
          <a:lstStyle/>
          <a:p>
            <a:pPr algn="ctr"/>
            <a:r>
              <a:rPr lang="en-US" sz="1200" b="1" dirty="0">
                <a:latin typeface="Gill Sans MT" panose="020B0502020104020203" pitchFamily="34" charset="77"/>
              </a:rPr>
              <a:t>Coventry created the secondary market for life insurance in 1998 and has remained the industry’s largest buyer since the market’s inception. </a:t>
            </a:r>
            <a:r>
              <a:rPr lang="en-US" sz="1200" dirty="0">
                <a:latin typeface="Gill Sans MT" panose="020B0502020104020203" pitchFamily="34" charset="77"/>
              </a:rPr>
              <a:t>We operate across multiple business lines and, together with our affiliates, currently purchase more than 40% of all policies</a:t>
            </a:r>
            <a:r>
              <a:rPr lang="en-US" sz="1200" baseline="30000" dirty="0">
                <a:latin typeface="Gill Sans MT" panose="020B0502020104020203" pitchFamily="34" charset="77"/>
              </a:rPr>
              <a:t>(1) </a:t>
            </a:r>
            <a:r>
              <a:rPr lang="en-US" sz="1200" dirty="0">
                <a:latin typeface="Gill Sans MT" panose="020B0502020104020203" pitchFamily="34" charset="77"/>
              </a:rPr>
              <a:t>transacted on the secondary market. As the only licensed provider with origins in the life insurance industry, we fully appreciate the intricacies of the life insurance industry. Our knowledge and proprietary data allows us to consistently purchase policies that others would decline.</a:t>
            </a:r>
          </a:p>
          <a:p>
            <a:pPr algn="ctr"/>
            <a:endParaRPr lang="en-US" sz="1400" dirty="0">
              <a:latin typeface="Gill Sans MT" panose="020B0502020104020203" pitchFamily="34" charset="77"/>
            </a:endParaRPr>
          </a:p>
        </p:txBody>
      </p:sp>
      <p:sp>
        <p:nvSpPr>
          <p:cNvPr id="4" name="Text Placeholder 1">
            <a:extLst>
              <a:ext uri="{FF2B5EF4-FFF2-40B4-BE49-F238E27FC236}">
                <a16:creationId xmlns:a16="http://schemas.microsoft.com/office/drawing/2014/main" id="{0E8DF3EC-A1DB-1F4E-B240-29460C958F87}"/>
              </a:ext>
            </a:extLst>
          </p:cNvPr>
          <p:cNvSpPr txBox="1">
            <a:spLocks/>
          </p:cNvSpPr>
          <p:nvPr/>
        </p:nvSpPr>
        <p:spPr>
          <a:xfrm>
            <a:off x="2103369" y="4447968"/>
            <a:ext cx="1113183" cy="5050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92D050"/>
                </a:solidFill>
                <a:latin typeface="Gill Sans MT" panose="020B0502020104020203" pitchFamily="34" charset="77"/>
              </a:rPr>
              <a:t>No. 1</a:t>
            </a:r>
          </a:p>
        </p:txBody>
      </p:sp>
      <p:sp>
        <p:nvSpPr>
          <p:cNvPr id="5" name="TextBox 4">
            <a:extLst>
              <a:ext uri="{FF2B5EF4-FFF2-40B4-BE49-F238E27FC236}">
                <a16:creationId xmlns:a16="http://schemas.microsoft.com/office/drawing/2014/main" id="{79E5E7BF-2EF4-5D4E-9642-3D25E451F900}"/>
              </a:ext>
            </a:extLst>
          </p:cNvPr>
          <p:cNvSpPr txBox="1"/>
          <p:nvPr/>
        </p:nvSpPr>
        <p:spPr>
          <a:xfrm>
            <a:off x="1493354" y="5072269"/>
            <a:ext cx="2333212" cy="461665"/>
          </a:xfrm>
          <a:prstGeom prst="rect">
            <a:avLst/>
          </a:prstGeom>
          <a:noFill/>
        </p:spPr>
        <p:txBody>
          <a:bodyPr wrap="square" rtlCol="0">
            <a:spAutoFit/>
          </a:bodyPr>
          <a:lstStyle/>
          <a:p>
            <a:pPr algn="ctr"/>
            <a:r>
              <a:rPr lang="en-US" sz="1200" b="1" dirty="0">
                <a:latin typeface="Gill Sans MT" panose="020B0502020104020203" pitchFamily="34" charset="77"/>
              </a:rPr>
              <a:t>Buyer of life insurance policies</a:t>
            </a:r>
            <a:endParaRPr lang="en-US" sz="1400" dirty="0">
              <a:latin typeface="Gill Sans MT" panose="020B0502020104020203" pitchFamily="34" charset="77"/>
            </a:endParaRPr>
          </a:p>
        </p:txBody>
      </p:sp>
      <p:sp>
        <p:nvSpPr>
          <p:cNvPr id="6" name="Text Placeholder 1">
            <a:extLst>
              <a:ext uri="{FF2B5EF4-FFF2-40B4-BE49-F238E27FC236}">
                <a16:creationId xmlns:a16="http://schemas.microsoft.com/office/drawing/2014/main" id="{4196EABE-8BC1-7C4E-A8CE-22E5BABEAC71}"/>
              </a:ext>
            </a:extLst>
          </p:cNvPr>
          <p:cNvSpPr txBox="1">
            <a:spLocks/>
          </p:cNvSpPr>
          <p:nvPr/>
        </p:nvSpPr>
        <p:spPr>
          <a:xfrm>
            <a:off x="5262355" y="4466695"/>
            <a:ext cx="1779105" cy="5050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92D050"/>
                </a:solidFill>
                <a:latin typeface="Gill Sans MT" panose="020B0502020104020203" pitchFamily="34" charset="77"/>
              </a:rPr>
              <a:t>$400B</a:t>
            </a:r>
          </a:p>
        </p:txBody>
      </p:sp>
      <p:sp>
        <p:nvSpPr>
          <p:cNvPr id="7" name="TextBox 6">
            <a:extLst>
              <a:ext uri="{FF2B5EF4-FFF2-40B4-BE49-F238E27FC236}">
                <a16:creationId xmlns:a16="http://schemas.microsoft.com/office/drawing/2014/main" id="{D3995B02-4871-F145-944C-6F59A34067DB}"/>
              </a:ext>
            </a:extLst>
          </p:cNvPr>
          <p:cNvSpPr txBox="1"/>
          <p:nvPr/>
        </p:nvSpPr>
        <p:spPr>
          <a:xfrm>
            <a:off x="4985301" y="5072269"/>
            <a:ext cx="2333212" cy="276999"/>
          </a:xfrm>
          <a:prstGeom prst="rect">
            <a:avLst/>
          </a:prstGeom>
          <a:noFill/>
        </p:spPr>
        <p:txBody>
          <a:bodyPr wrap="square" rtlCol="0">
            <a:spAutoFit/>
          </a:bodyPr>
          <a:lstStyle/>
          <a:p>
            <a:pPr algn="ctr"/>
            <a:r>
              <a:rPr lang="en-US" sz="1200" b="1" dirty="0">
                <a:latin typeface="Gill Sans MT" panose="020B0502020104020203" pitchFamily="34" charset="77"/>
              </a:rPr>
              <a:t>Death benefit reviewed.</a:t>
            </a:r>
            <a:endParaRPr lang="en-US" sz="1400" dirty="0">
              <a:latin typeface="Gill Sans MT" panose="020B0502020104020203" pitchFamily="34" charset="77"/>
            </a:endParaRPr>
          </a:p>
        </p:txBody>
      </p:sp>
      <p:sp>
        <p:nvSpPr>
          <p:cNvPr id="8" name="Text Placeholder 1">
            <a:extLst>
              <a:ext uri="{FF2B5EF4-FFF2-40B4-BE49-F238E27FC236}">
                <a16:creationId xmlns:a16="http://schemas.microsoft.com/office/drawing/2014/main" id="{0E042B31-6A74-2D46-A478-240E9504B05B}"/>
              </a:ext>
            </a:extLst>
          </p:cNvPr>
          <p:cNvSpPr txBox="1">
            <a:spLocks/>
          </p:cNvSpPr>
          <p:nvPr/>
        </p:nvSpPr>
        <p:spPr>
          <a:xfrm>
            <a:off x="8600451" y="4453145"/>
            <a:ext cx="1532699" cy="5050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92D050"/>
                </a:solidFill>
                <a:latin typeface="Gill Sans MT" panose="020B0502020104020203" pitchFamily="34" charset="77"/>
              </a:rPr>
              <a:t>17,000+</a:t>
            </a:r>
          </a:p>
        </p:txBody>
      </p:sp>
      <p:sp>
        <p:nvSpPr>
          <p:cNvPr id="9" name="TextBox 8">
            <a:extLst>
              <a:ext uri="{FF2B5EF4-FFF2-40B4-BE49-F238E27FC236}">
                <a16:creationId xmlns:a16="http://schemas.microsoft.com/office/drawing/2014/main" id="{B7ADB136-36DB-CC4B-A7A5-CE1657E9D840}"/>
              </a:ext>
            </a:extLst>
          </p:cNvPr>
          <p:cNvSpPr txBox="1"/>
          <p:nvPr/>
        </p:nvSpPr>
        <p:spPr>
          <a:xfrm>
            <a:off x="8200194" y="5072269"/>
            <a:ext cx="2333212" cy="461665"/>
          </a:xfrm>
          <a:prstGeom prst="rect">
            <a:avLst/>
          </a:prstGeom>
          <a:noFill/>
        </p:spPr>
        <p:txBody>
          <a:bodyPr wrap="square" rtlCol="0">
            <a:spAutoFit/>
          </a:bodyPr>
          <a:lstStyle/>
          <a:p>
            <a:pPr algn="ctr"/>
            <a:r>
              <a:rPr lang="en-US" sz="1200" b="1" dirty="0">
                <a:latin typeface="Gill Sans MT" panose="020B0502020104020203" pitchFamily="34" charset="77"/>
              </a:rPr>
              <a:t>Life insurance policies purchased.</a:t>
            </a:r>
            <a:endParaRPr lang="en-US" sz="1400" dirty="0">
              <a:latin typeface="Gill Sans MT" panose="020B0502020104020203" pitchFamily="34" charset="77"/>
            </a:endParaRPr>
          </a:p>
        </p:txBody>
      </p:sp>
      <p:sp>
        <p:nvSpPr>
          <p:cNvPr id="10" name="TextBox 9">
            <a:extLst>
              <a:ext uri="{FF2B5EF4-FFF2-40B4-BE49-F238E27FC236}">
                <a16:creationId xmlns:a16="http://schemas.microsoft.com/office/drawing/2014/main" id="{E49A19AD-48A4-7549-B51B-AF87E91753AD}"/>
              </a:ext>
            </a:extLst>
          </p:cNvPr>
          <p:cNvSpPr txBox="1"/>
          <p:nvPr/>
        </p:nvSpPr>
        <p:spPr>
          <a:xfrm>
            <a:off x="690563" y="6504975"/>
            <a:ext cx="5123828" cy="246221"/>
          </a:xfrm>
          <a:prstGeom prst="rect">
            <a:avLst/>
          </a:prstGeom>
          <a:noFill/>
        </p:spPr>
        <p:txBody>
          <a:bodyPr wrap="square" rtlCol="0">
            <a:spAutoFit/>
          </a:bodyPr>
          <a:lstStyle/>
          <a:p>
            <a:r>
              <a:rPr lang="en-US" sz="1000" dirty="0">
                <a:solidFill>
                  <a:schemeClr val="tx1">
                    <a:lumMod val="50000"/>
                    <a:lumOff val="50000"/>
                  </a:schemeClr>
                </a:solidFill>
                <a:latin typeface="Gill Sans MT" panose="020B0502020104020203" pitchFamily="34" charset="77"/>
              </a:rPr>
              <a:t>(1) Source: “The Life Settlement Report” by The Deal.</a:t>
            </a:r>
          </a:p>
        </p:txBody>
      </p:sp>
      <p:cxnSp>
        <p:nvCxnSpPr>
          <p:cNvPr id="12" name="Straight Connector 11">
            <a:extLst>
              <a:ext uri="{FF2B5EF4-FFF2-40B4-BE49-F238E27FC236}">
                <a16:creationId xmlns:a16="http://schemas.microsoft.com/office/drawing/2014/main" id="{55D736B4-5C2D-8244-9B9B-713AFF881EFE}"/>
              </a:ext>
            </a:extLst>
          </p:cNvPr>
          <p:cNvCxnSpPr>
            <a:cxnSpLocks/>
          </p:cNvCxnSpPr>
          <p:nvPr/>
        </p:nvCxnSpPr>
        <p:spPr>
          <a:xfrm>
            <a:off x="2441299" y="5012635"/>
            <a:ext cx="43732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89F6C5-0EC2-E249-9B49-753411CFC3D7}"/>
              </a:ext>
            </a:extLst>
          </p:cNvPr>
          <p:cNvCxnSpPr>
            <a:cxnSpLocks/>
          </p:cNvCxnSpPr>
          <p:nvPr/>
        </p:nvCxnSpPr>
        <p:spPr>
          <a:xfrm>
            <a:off x="5933246" y="5012635"/>
            <a:ext cx="43732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90EAA6-D8A2-FD47-8617-311320325D09}"/>
              </a:ext>
            </a:extLst>
          </p:cNvPr>
          <p:cNvCxnSpPr>
            <a:cxnSpLocks/>
          </p:cNvCxnSpPr>
          <p:nvPr/>
        </p:nvCxnSpPr>
        <p:spPr>
          <a:xfrm>
            <a:off x="9148139" y="5012635"/>
            <a:ext cx="43732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5434012" y="2782957"/>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Tree>
    <p:extLst>
      <p:ext uri="{BB962C8B-B14F-4D97-AF65-F5344CB8AC3E}">
        <p14:creationId xmlns:p14="http://schemas.microsoft.com/office/powerpoint/2010/main" val="9478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1045165" y="2724727"/>
            <a:ext cx="3821796" cy="505033"/>
          </a:xfrm>
        </p:spPr>
        <p:txBody>
          <a:bodyPr/>
          <a:lstStyle/>
          <a:p>
            <a:pPr algn="ctr"/>
            <a:r>
              <a:rPr lang="en-US" b="1" dirty="0">
                <a:latin typeface="Gill Sans MT" panose="020B0502020104020203" pitchFamily="34" charset="77"/>
              </a:rPr>
              <a:t>Industry Tailwinds</a:t>
            </a:r>
          </a:p>
        </p:txBody>
      </p:sp>
      <p:sp>
        <p:nvSpPr>
          <p:cNvPr id="3" name="TextBox 2">
            <a:extLst>
              <a:ext uri="{FF2B5EF4-FFF2-40B4-BE49-F238E27FC236}">
                <a16:creationId xmlns:a16="http://schemas.microsoft.com/office/drawing/2014/main" id="{412374E7-A378-694F-A612-9CF4A8E65293}"/>
              </a:ext>
            </a:extLst>
          </p:cNvPr>
          <p:cNvSpPr txBox="1"/>
          <p:nvPr/>
        </p:nvSpPr>
        <p:spPr>
          <a:xfrm>
            <a:off x="956642" y="3696949"/>
            <a:ext cx="3998842" cy="1015663"/>
          </a:xfrm>
          <a:prstGeom prst="rect">
            <a:avLst/>
          </a:prstGeom>
          <a:noFill/>
        </p:spPr>
        <p:txBody>
          <a:bodyPr wrap="square" rtlCol="0">
            <a:spAutoFit/>
          </a:bodyPr>
          <a:lstStyle/>
          <a:p>
            <a:pPr algn="ctr"/>
            <a:r>
              <a:rPr lang="en-US" sz="1200" dirty="0">
                <a:latin typeface="Gill Sans MT" panose="020B0502020104020203" pitchFamily="34" charset="77"/>
              </a:rPr>
              <a:t>Life insurance is unique in that it is designed both as a vehicle for protection and as an investment. Because of that, policies need to be evaluated as part of an investment portfolio, separating out the need for insurance coverage from the economic returns generated by the policy.</a:t>
            </a:r>
            <a:endParaRPr lang="en-US" sz="1400" dirty="0">
              <a:latin typeface="Gill Sans MT" panose="020B0502020104020203" pitchFamily="34" charset="77"/>
            </a:endParaRPr>
          </a:p>
        </p:txBody>
      </p:sp>
      <p:sp>
        <p:nvSpPr>
          <p:cNvPr id="4" name="Text Placeholder 1">
            <a:extLst>
              <a:ext uri="{FF2B5EF4-FFF2-40B4-BE49-F238E27FC236}">
                <a16:creationId xmlns:a16="http://schemas.microsoft.com/office/drawing/2014/main" id="{0E8DF3EC-A1DB-1F4E-B240-29460C958F87}"/>
              </a:ext>
            </a:extLst>
          </p:cNvPr>
          <p:cNvSpPr txBox="1">
            <a:spLocks/>
          </p:cNvSpPr>
          <p:nvPr/>
        </p:nvSpPr>
        <p:spPr>
          <a:xfrm>
            <a:off x="5631862" y="2185591"/>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Term Insurance Opportunities</a:t>
            </a:r>
          </a:p>
        </p:txBody>
      </p:sp>
      <p:sp>
        <p:nvSpPr>
          <p:cNvPr id="5" name="TextBox 4">
            <a:extLst>
              <a:ext uri="{FF2B5EF4-FFF2-40B4-BE49-F238E27FC236}">
                <a16:creationId xmlns:a16="http://schemas.microsoft.com/office/drawing/2014/main" id="{79E5E7BF-2EF4-5D4E-9642-3D25E451F900}"/>
              </a:ext>
            </a:extLst>
          </p:cNvPr>
          <p:cNvSpPr txBox="1"/>
          <p:nvPr/>
        </p:nvSpPr>
        <p:spPr>
          <a:xfrm>
            <a:off x="5631862" y="2511718"/>
            <a:ext cx="2770532" cy="646331"/>
          </a:xfrm>
          <a:prstGeom prst="rect">
            <a:avLst/>
          </a:prstGeom>
          <a:noFill/>
        </p:spPr>
        <p:txBody>
          <a:bodyPr wrap="square" rtlCol="0">
            <a:spAutoFit/>
          </a:bodyPr>
          <a:lstStyle/>
          <a:p>
            <a:pPr algn="just"/>
            <a:r>
              <a:rPr lang="en-US" sz="1200" dirty="0">
                <a:latin typeface="Gill Sans MT" panose="020B0502020104020203" pitchFamily="34" charset="77"/>
              </a:rPr>
              <a:t>Policyowners are learning that their term life policies have value and can be sold on the secondary market.</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2342948" y="3322093"/>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
        <p:nvSpPr>
          <p:cNvPr id="16" name="Text Placeholder 1">
            <a:extLst>
              <a:ext uri="{FF2B5EF4-FFF2-40B4-BE49-F238E27FC236}">
                <a16:creationId xmlns:a16="http://schemas.microsoft.com/office/drawing/2014/main" id="{CA745C49-738D-3641-85CC-4513080E0550}"/>
              </a:ext>
            </a:extLst>
          </p:cNvPr>
          <p:cNvSpPr txBox="1">
            <a:spLocks/>
          </p:cNvSpPr>
          <p:nvPr/>
        </p:nvSpPr>
        <p:spPr>
          <a:xfrm>
            <a:off x="8889930" y="2185591"/>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Increasing Longevity Risk</a:t>
            </a:r>
          </a:p>
        </p:txBody>
      </p:sp>
      <p:sp>
        <p:nvSpPr>
          <p:cNvPr id="18" name="TextBox 17">
            <a:extLst>
              <a:ext uri="{FF2B5EF4-FFF2-40B4-BE49-F238E27FC236}">
                <a16:creationId xmlns:a16="http://schemas.microsoft.com/office/drawing/2014/main" id="{5352E677-AEAA-F349-BC29-0D4883E68642}"/>
              </a:ext>
            </a:extLst>
          </p:cNvPr>
          <p:cNvSpPr txBox="1"/>
          <p:nvPr/>
        </p:nvSpPr>
        <p:spPr>
          <a:xfrm>
            <a:off x="8889930" y="2511718"/>
            <a:ext cx="2770532" cy="646331"/>
          </a:xfrm>
          <a:prstGeom prst="rect">
            <a:avLst/>
          </a:prstGeom>
          <a:noFill/>
        </p:spPr>
        <p:txBody>
          <a:bodyPr wrap="square" rtlCol="0">
            <a:spAutoFit/>
          </a:bodyPr>
          <a:lstStyle/>
          <a:p>
            <a:pPr algn="just"/>
            <a:r>
              <a:rPr lang="en-US" sz="1200" dirty="0">
                <a:latin typeface="Gill Sans MT" panose="020B0502020104020203" pitchFamily="34" charset="77"/>
              </a:rPr>
              <a:t>Seniors are outliving their financial plans and are increasingly looking for new opportunities.</a:t>
            </a:r>
            <a:endParaRPr lang="en-US" sz="1400" dirty="0">
              <a:latin typeface="Gill Sans MT" panose="020B0502020104020203" pitchFamily="34" charset="77"/>
            </a:endParaRPr>
          </a:p>
        </p:txBody>
      </p:sp>
      <p:sp>
        <p:nvSpPr>
          <p:cNvPr id="19" name="Text Placeholder 1">
            <a:extLst>
              <a:ext uri="{FF2B5EF4-FFF2-40B4-BE49-F238E27FC236}">
                <a16:creationId xmlns:a16="http://schemas.microsoft.com/office/drawing/2014/main" id="{67A738EB-9CE8-EC4C-9A7E-F5116D87F0CA}"/>
              </a:ext>
            </a:extLst>
          </p:cNvPr>
          <p:cNvSpPr txBox="1">
            <a:spLocks/>
          </p:cNvSpPr>
          <p:nvPr/>
        </p:nvSpPr>
        <p:spPr>
          <a:xfrm>
            <a:off x="5631862" y="3374134"/>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Poor Policy Performance</a:t>
            </a:r>
          </a:p>
        </p:txBody>
      </p:sp>
      <p:sp>
        <p:nvSpPr>
          <p:cNvPr id="20" name="TextBox 19">
            <a:extLst>
              <a:ext uri="{FF2B5EF4-FFF2-40B4-BE49-F238E27FC236}">
                <a16:creationId xmlns:a16="http://schemas.microsoft.com/office/drawing/2014/main" id="{FE5461A6-3D6B-1B43-8C6E-0F9F73B2A6CC}"/>
              </a:ext>
            </a:extLst>
          </p:cNvPr>
          <p:cNvSpPr txBox="1"/>
          <p:nvPr/>
        </p:nvSpPr>
        <p:spPr>
          <a:xfrm>
            <a:off x="5631862" y="3700261"/>
            <a:ext cx="2770532" cy="646331"/>
          </a:xfrm>
          <a:prstGeom prst="rect">
            <a:avLst/>
          </a:prstGeom>
          <a:noFill/>
        </p:spPr>
        <p:txBody>
          <a:bodyPr wrap="square" rtlCol="0">
            <a:spAutoFit/>
          </a:bodyPr>
          <a:lstStyle/>
          <a:p>
            <a:pPr algn="just"/>
            <a:r>
              <a:rPr lang="en-US" sz="1200" dirty="0">
                <a:latin typeface="Gill Sans MT" panose="020B0502020104020203" pitchFamily="34" charset="77"/>
              </a:rPr>
              <a:t>Underperforming policies lead to dissatisfied policyowners seeking alternatives.</a:t>
            </a:r>
            <a:endParaRPr lang="en-US" sz="1400" dirty="0">
              <a:latin typeface="Gill Sans MT" panose="020B0502020104020203" pitchFamily="34" charset="77"/>
            </a:endParaRPr>
          </a:p>
        </p:txBody>
      </p:sp>
      <p:sp>
        <p:nvSpPr>
          <p:cNvPr id="21" name="Text Placeholder 1">
            <a:extLst>
              <a:ext uri="{FF2B5EF4-FFF2-40B4-BE49-F238E27FC236}">
                <a16:creationId xmlns:a16="http://schemas.microsoft.com/office/drawing/2014/main" id="{881FABA5-5618-8C42-890A-76E3959739BA}"/>
              </a:ext>
            </a:extLst>
          </p:cNvPr>
          <p:cNvSpPr txBox="1">
            <a:spLocks/>
          </p:cNvSpPr>
          <p:nvPr/>
        </p:nvSpPr>
        <p:spPr>
          <a:xfrm>
            <a:off x="8889930" y="3374134"/>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Evolving Estate Tax Laws</a:t>
            </a:r>
          </a:p>
        </p:txBody>
      </p:sp>
      <p:sp>
        <p:nvSpPr>
          <p:cNvPr id="22" name="TextBox 21">
            <a:extLst>
              <a:ext uri="{FF2B5EF4-FFF2-40B4-BE49-F238E27FC236}">
                <a16:creationId xmlns:a16="http://schemas.microsoft.com/office/drawing/2014/main" id="{A5C6C9DB-4A55-2147-802F-70E3489A595A}"/>
              </a:ext>
            </a:extLst>
          </p:cNvPr>
          <p:cNvSpPr txBox="1"/>
          <p:nvPr/>
        </p:nvSpPr>
        <p:spPr>
          <a:xfrm>
            <a:off x="8889930" y="3700261"/>
            <a:ext cx="2770532" cy="646331"/>
          </a:xfrm>
          <a:prstGeom prst="rect">
            <a:avLst/>
          </a:prstGeom>
          <a:noFill/>
        </p:spPr>
        <p:txBody>
          <a:bodyPr wrap="square" rtlCol="0">
            <a:spAutoFit/>
          </a:bodyPr>
          <a:lstStyle/>
          <a:p>
            <a:pPr algn="just"/>
            <a:r>
              <a:rPr lang="en-US" sz="1200" dirty="0">
                <a:latin typeface="Gill Sans MT" panose="020B0502020104020203" pitchFamily="34" charset="77"/>
              </a:rPr>
              <a:t>As estate tax laws continue to evolve, seniors are looking to rebalance their investment strategies.</a:t>
            </a:r>
            <a:endParaRPr lang="en-US" sz="1400" dirty="0">
              <a:latin typeface="Gill Sans MT" panose="020B0502020104020203" pitchFamily="34" charset="77"/>
            </a:endParaRPr>
          </a:p>
        </p:txBody>
      </p:sp>
      <p:sp>
        <p:nvSpPr>
          <p:cNvPr id="23" name="Text Placeholder 1">
            <a:extLst>
              <a:ext uri="{FF2B5EF4-FFF2-40B4-BE49-F238E27FC236}">
                <a16:creationId xmlns:a16="http://schemas.microsoft.com/office/drawing/2014/main" id="{E26C7A39-4737-D044-81AF-1A15A1B772FB}"/>
              </a:ext>
            </a:extLst>
          </p:cNvPr>
          <p:cNvSpPr txBox="1">
            <a:spLocks/>
          </p:cNvSpPr>
          <p:nvPr/>
        </p:nvSpPr>
        <p:spPr>
          <a:xfrm>
            <a:off x="5631862" y="4562677"/>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Segment Growth</a:t>
            </a:r>
          </a:p>
        </p:txBody>
      </p:sp>
      <p:sp>
        <p:nvSpPr>
          <p:cNvPr id="24" name="TextBox 23">
            <a:extLst>
              <a:ext uri="{FF2B5EF4-FFF2-40B4-BE49-F238E27FC236}">
                <a16:creationId xmlns:a16="http://schemas.microsoft.com/office/drawing/2014/main" id="{A8B67C8D-9AB0-894F-9E4A-E06D40C5602F}"/>
              </a:ext>
            </a:extLst>
          </p:cNvPr>
          <p:cNvSpPr txBox="1"/>
          <p:nvPr/>
        </p:nvSpPr>
        <p:spPr>
          <a:xfrm>
            <a:off x="5631862" y="4888804"/>
            <a:ext cx="2770532" cy="461665"/>
          </a:xfrm>
          <a:prstGeom prst="rect">
            <a:avLst/>
          </a:prstGeom>
          <a:noFill/>
        </p:spPr>
        <p:txBody>
          <a:bodyPr wrap="square" rtlCol="0">
            <a:spAutoFit/>
          </a:bodyPr>
          <a:lstStyle/>
          <a:p>
            <a:pPr algn="just"/>
            <a:r>
              <a:rPr lang="en-US" sz="1200" dirty="0">
                <a:latin typeface="Gill Sans MT" panose="020B0502020104020203" pitchFamily="34" charset="77"/>
              </a:rPr>
              <a:t>Approximately 10,000 baby boomers reach retirement age each day.</a:t>
            </a:r>
            <a:endParaRPr lang="en-US" sz="1400" dirty="0">
              <a:latin typeface="Gill Sans MT" panose="020B0502020104020203" pitchFamily="34" charset="77"/>
            </a:endParaRPr>
          </a:p>
        </p:txBody>
      </p:sp>
      <p:sp>
        <p:nvSpPr>
          <p:cNvPr id="25" name="Text Placeholder 1">
            <a:extLst>
              <a:ext uri="{FF2B5EF4-FFF2-40B4-BE49-F238E27FC236}">
                <a16:creationId xmlns:a16="http://schemas.microsoft.com/office/drawing/2014/main" id="{C97138C5-7F2B-254E-8CFD-EB631E58BBDF}"/>
              </a:ext>
            </a:extLst>
          </p:cNvPr>
          <p:cNvSpPr txBox="1">
            <a:spLocks/>
          </p:cNvSpPr>
          <p:nvPr/>
        </p:nvSpPr>
        <p:spPr>
          <a:xfrm>
            <a:off x="8889930" y="4562677"/>
            <a:ext cx="2770533" cy="3228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92D050"/>
                </a:solidFill>
                <a:latin typeface="Gill Sans MT" panose="020B0502020104020203" pitchFamily="34" charset="77"/>
              </a:rPr>
              <a:t>Awareness of Life Settlements</a:t>
            </a:r>
          </a:p>
        </p:txBody>
      </p:sp>
      <p:sp>
        <p:nvSpPr>
          <p:cNvPr id="26" name="TextBox 25">
            <a:extLst>
              <a:ext uri="{FF2B5EF4-FFF2-40B4-BE49-F238E27FC236}">
                <a16:creationId xmlns:a16="http://schemas.microsoft.com/office/drawing/2014/main" id="{9A53C260-44CF-E949-AB58-4F03A53740F6}"/>
              </a:ext>
            </a:extLst>
          </p:cNvPr>
          <p:cNvSpPr txBox="1"/>
          <p:nvPr/>
        </p:nvSpPr>
        <p:spPr>
          <a:xfrm>
            <a:off x="8889930" y="4888804"/>
            <a:ext cx="2770532" cy="646331"/>
          </a:xfrm>
          <a:prstGeom prst="rect">
            <a:avLst/>
          </a:prstGeom>
          <a:noFill/>
        </p:spPr>
        <p:txBody>
          <a:bodyPr wrap="square" rtlCol="0">
            <a:spAutoFit/>
          </a:bodyPr>
          <a:lstStyle/>
          <a:p>
            <a:pPr algn="just"/>
            <a:r>
              <a:rPr lang="en-US" sz="1200" dirty="0">
                <a:latin typeface="Gill Sans MT" panose="020B0502020104020203" pitchFamily="34" charset="77"/>
              </a:rPr>
              <a:t>As seniors become more aware of the life settlement option, they’re actively seeking new information.</a:t>
            </a:r>
            <a:endParaRPr lang="en-US" sz="1400" dirty="0">
              <a:latin typeface="Gill Sans MT" panose="020B0502020104020203" pitchFamily="34" charset="77"/>
            </a:endParaRPr>
          </a:p>
        </p:txBody>
      </p:sp>
      <p:cxnSp>
        <p:nvCxnSpPr>
          <p:cNvPr id="27" name="Straight Connector 26">
            <a:extLst>
              <a:ext uri="{FF2B5EF4-FFF2-40B4-BE49-F238E27FC236}">
                <a16:creationId xmlns:a16="http://schemas.microsoft.com/office/drawing/2014/main" id="{F812BFB2-67FC-364A-95D3-F05FAE85C5E2}"/>
              </a:ext>
            </a:extLst>
          </p:cNvPr>
          <p:cNvCxnSpPr>
            <a:cxnSpLocks/>
          </p:cNvCxnSpPr>
          <p:nvPr/>
        </p:nvCxnSpPr>
        <p:spPr>
          <a:xfrm>
            <a:off x="8647043" y="2087217"/>
            <a:ext cx="0" cy="35582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B4957FB-85E3-534B-9E8B-5264D8A73D2A}"/>
              </a:ext>
            </a:extLst>
          </p:cNvPr>
          <p:cNvCxnSpPr>
            <a:cxnSpLocks/>
          </p:cNvCxnSpPr>
          <p:nvPr/>
        </p:nvCxnSpPr>
        <p:spPr>
          <a:xfrm>
            <a:off x="5555974" y="4422913"/>
            <a:ext cx="61821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CC8B4C-6B4E-AC44-85F8-903778A226A0}"/>
              </a:ext>
            </a:extLst>
          </p:cNvPr>
          <p:cNvCxnSpPr>
            <a:cxnSpLocks/>
          </p:cNvCxnSpPr>
          <p:nvPr/>
        </p:nvCxnSpPr>
        <p:spPr>
          <a:xfrm>
            <a:off x="5555974" y="3263348"/>
            <a:ext cx="61821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75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690563" y="2128837"/>
            <a:ext cx="10810874" cy="505033"/>
          </a:xfrm>
        </p:spPr>
        <p:txBody>
          <a:bodyPr/>
          <a:lstStyle/>
          <a:p>
            <a:pPr algn="ctr"/>
            <a:r>
              <a:rPr lang="en-US" b="1" dirty="0">
                <a:latin typeface="Gill Sans MT" panose="020B0502020104020203" pitchFamily="34" charset="77"/>
              </a:rPr>
              <a:t>Life Settlements</a:t>
            </a:r>
          </a:p>
        </p:txBody>
      </p:sp>
      <p:sp>
        <p:nvSpPr>
          <p:cNvPr id="3" name="TextBox 2">
            <a:extLst>
              <a:ext uri="{FF2B5EF4-FFF2-40B4-BE49-F238E27FC236}">
                <a16:creationId xmlns:a16="http://schemas.microsoft.com/office/drawing/2014/main" id="{412374E7-A378-694F-A612-9CF4A8E65293}"/>
              </a:ext>
            </a:extLst>
          </p:cNvPr>
          <p:cNvSpPr txBox="1"/>
          <p:nvPr/>
        </p:nvSpPr>
        <p:spPr>
          <a:xfrm>
            <a:off x="986459" y="3157813"/>
            <a:ext cx="10219083" cy="830997"/>
          </a:xfrm>
          <a:prstGeom prst="rect">
            <a:avLst/>
          </a:prstGeom>
          <a:noFill/>
        </p:spPr>
        <p:txBody>
          <a:bodyPr wrap="square" rtlCol="0">
            <a:spAutoFit/>
          </a:bodyPr>
          <a:lstStyle/>
          <a:p>
            <a:pPr algn="ctr"/>
            <a:r>
              <a:rPr lang="en-US" sz="1200" dirty="0">
                <a:latin typeface="Gill Sans MT" panose="020B0502020104020203" pitchFamily="34" charset="77"/>
              </a:rPr>
              <a:t>A life settlement offers policyowners an opportunity to sell their policy for significantly more than the cash value offered by the insurance carrier. Simply stated, a life settlement is the sale of an existing life insurance policy for more than the policy’s cash value but less than the death benefit. The purchaser assumes ongoing premium payments and receives the death benefit upon the death of the insured. In most cases, the seller can choose to retain a portion </a:t>
            </a:r>
            <a:r>
              <a:rPr lang="en-US" sz="1200" dirty="0" err="1">
                <a:latin typeface="Gill Sans MT" panose="020B0502020104020203" pitchFamily="34" charset="77"/>
              </a:rPr>
              <a:t>fo</a:t>
            </a:r>
            <a:r>
              <a:rPr lang="en-US" sz="1200" dirty="0">
                <a:latin typeface="Gill Sans MT" panose="020B0502020104020203" pitchFamily="34" charset="77"/>
              </a:rPr>
              <a:t> the policy’s death benefit in lieu of, or in addition to, a cash payment.</a:t>
            </a:r>
            <a:endParaRPr lang="en-US" sz="1400" dirty="0">
              <a:latin typeface="Gill Sans MT" panose="020B0502020104020203" pitchFamily="34" charset="77"/>
            </a:endParaRPr>
          </a:p>
        </p:txBody>
      </p:sp>
      <p:sp>
        <p:nvSpPr>
          <p:cNvPr id="5" name="TextBox 4">
            <a:extLst>
              <a:ext uri="{FF2B5EF4-FFF2-40B4-BE49-F238E27FC236}">
                <a16:creationId xmlns:a16="http://schemas.microsoft.com/office/drawing/2014/main" id="{79E5E7BF-2EF4-5D4E-9642-3D25E451F900}"/>
              </a:ext>
            </a:extLst>
          </p:cNvPr>
          <p:cNvSpPr txBox="1"/>
          <p:nvPr/>
        </p:nvSpPr>
        <p:spPr>
          <a:xfrm>
            <a:off x="1490003" y="4887603"/>
            <a:ext cx="2333212" cy="369332"/>
          </a:xfrm>
          <a:prstGeom prst="rect">
            <a:avLst/>
          </a:prstGeom>
          <a:noFill/>
        </p:spPr>
        <p:txBody>
          <a:bodyPr wrap="square" rtlCol="0">
            <a:spAutoFit/>
          </a:bodyPr>
          <a:lstStyle/>
          <a:p>
            <a:pPr algn="ctr"/>
            <a:r>
              <a:rPr lang="en-US" b="1" dirty="0">
                <a:latin typeface="Gill Sans MT" panose="020B0502020104020203" pitchFamily="34" charset="77"/>
              </a:rPr>
              <a:t>Age 65 or Older</a:t>
            </a:r>
            <a:endParaRPr lang="en-US"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5434012" y="2782957"/>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grpSp>
        <p:nvGrpSpPr>
          <p:cNvPr id="16" name="Group 8">
            <a:extLst>
              <a:ext uri="{FF2B5EF4-FFF2-40B4-BE49-F238E27FC236}">
                <a16:creationId xmlns:a16="http://schemas.microsoft.com/office/drawing/2014/main" id="{5E41987B-DCC5-0341-8E93-32429BE39B37}"/>
              </a:ext>
            </a:extLst>
          </p:cNvPr>
          <p:cNvGrpSpPr/>
          <p:nvPr/>
        </p:nvGrpSpPr>
        <p:grpSpPr>
          <a:xfrm>
            <a:off x="2408169" y="4401024"/>
            <a:ext cx="496881" cy="436644"/>
            <a:chOff x="0" y="0"/>
            <a:chExt cx="219988" cy="193319"/>
          </a:xfrm>
          <a:solidFill>
            <a:srgbClr val="92D050"/>
          </a:solidFill>
        </p:grpSpPr>
        <p:sp>
          <p:nvSpPr>
            <p:cNvPr id="18" name="Freeform 1167">
              <a:extLst>
                <a:ext uri="{FF2B5EF4-FFF2-40B4-BE49-F238E27FC236}">
                  <a16:creationId xmlns:a16="http://schemas.microsoft.com/office/drawing/2014/main" id="{6ACDE014-6B6B-5E43-876E-B8F1D9EAD42E}"/>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19" name="Freeform 1168">
              <a:extLst>
                <a:ext uri="{FF2B5EF4-FFF2-40B4-BE49-F238E27FC236}">
                  <a16:creationId xmlns:a16="http://schemas.microsoft.com/office/drawing/2014/main" id="{B33E7973-2F2F-2B44-842D-7BF85CDBA754}"/>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20" name="TextBox 19">
            <a:extLst>
              <a:ext uri="{FF2B5EF4-FFF2-40B4-BE49-F238E27FC236}">
                <a16:creationId xmlns:a16="http://schemas.microsoft.com/office/drawing/2014/main" id="{51E8FA6D-09BF-6448-8E36-F9A5902FE2C1}"/>
              </a:ext>
            </a:extLst>
          </p:cNvPr>
          <p:cNvSpPr txBox="1"/>
          <p:nvPr/>
        </p:nvSpPr>
        <p:spPr>
          <a:xfrm>
            <a:off x="1490003" y="5256935"/>
            <a:ext cx="2333212" cy="461665"/>
          </a:xfrm>
          <a:prstGeom prst="rect">
            <a:avLst/>
          </a:prstGeom>
          <a:noFill/>
        </p:spPr>
        <p:txBody>
          <a:bodyPr wrap="square" rtlCol="0">
            <a:spAutoFit/>
          </a:bodyPr>
          <a:lstStyle/>
          <a:p>
            <a:pPr algn="ctr"/>
            <a:r>
              <a:rPr lang="en-US" sz="1200" dirty="0">
                <a:latin typeface="Gill Sans MT" panose="020B0502020104020203" pitchFamily="34" charset="77"/>
              </a:rPr>
              <a:t>Younger insureds may qualify if other factors are met.</a:t>
            </a:r>
            <a:endParaRPr lang="en-US" sz="1400" dirty="0">
              <a:latin typeface="Gill Sans MT" panose="020B0502020104020203" pitchFamily="34" charset="77"/>
            </a:endParaRPr>
          </a:p>
        </p:txBody>
      </p:sp>
      <p:sp>
        <p:nvSpPr>
          <p:cNvPr id="21" name="TextBox 20">
            <a:extLst>
              <a:ext uri="{FF2B5EF4-FFF2-40B4-BE49-F238E27FC236}">
                <a16:creationId xmlns:a16="http://schemas.microsoft.com/office/drawing/2014/main" id="{FE2B4390-B9AB-5449-A5FA-C53A3F242F79}"/>
              </a:ext>
            </a:extLst>
          </p:cNvPr>
          <p:cNvSpPr txBox="1"/>
          <p:nvPr/>
        </p:nvSpPr>
        <p:spPr>
          <a:xfrm>
            <a:off x="4929393" y="4887605"/>
            <a:ext cx="2333212" cy="369332"/>
          </a:xfrm>
          <a:prstGeom prst="rect">
            <a:avLst/>
          </a:prstGeom>
          <a:noFill/>
        </p:spPr>
        <p:txBody>
          <a:bodyPr wrap="square" rtlCol="0">
            <a:spAutoFit/>
          </a:bodyPr>
          <a:lstStyle/>
          <a:p>
            <a:pPr algn="ctr"/>
            <a:r>
              <a:rPr lang="en-US" b="1" dirty="0">
                <a:latin typeface="Gill Sans MT" panose="020B0502020104020203" pitchFamily="34" charset="77"/>
              </a:rPr>
              <a:t>$100,000+</a:t>
            </a:r>
            <a:endParaRPr lang="en-US" dirty="0">
              <a:latin typeface="Gill Sans MT" panose="020B0502020104020203" pitchFamily="34" charset="77"/>
            </a:endParaRPr>
          </a:p>
        </p:txBody>
      </p:sp>
      <p:grpSp>
        <p:nvGrpSpPr>
          <p:cNvPr id="22" name="Group 8">
            <a:extLst>
              <a:ext uri="{FF2B5EF4-FFF2-40B4-BE49-F238E27FC236}">
                <a16:creationId xmlns:a16="http://schemas.microsoft.com/office/drawing/2014/main" id="{DA101DD5-B901-D044-8E59-C5CADF048CDD}"/>
              </a:ext>
            </a:extLst>
          </p:cNvPr>
          <p:cNvGrpSpPr/>
          <p:nvPr/>
        </p:nvGrpSpPr>
        <p:grpSpPr>
          <a:xfrm>
            <a:off x="5847559" y="4401026"/>
            <a:ext cx="496881" cy="436644"/>
            <a:chOff x="0" y="0"/>
            <a:chExt cx="219988" cy="193319"/>
          </a:xfrm>
          <a:solidFill>
            <a:srgbClr val="92D050"/>
          </a:solidFill>
        </p:grpSpPr>
        <p:sp>
          <p:nvSpPr>
            <p:cNvPr id="23" name="Freeform 1167">
              <a:extLst>
                <a:ext uri="{FF2B5EF4-FFF2-40B4-BE49-F238E27FC236}">
                  <a16:creationId xmlns:a16="http://schemas.microsoft.com/office/drawing/2014/main" id="{AA052B35-0B14-6C48-B3B1-AD35B21C7E78}"/>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24" name="Freeform 1168">
              <a:extLst>
                <a:ext uri="{FF2B5EF4-FFF2-40B4-BE49-F238E27FC236}">
                  <a16:creationId xmlns:a16="http://schemas.microsoft.com/office/drawing/2014/main" id="{20ADE69B-ED4E-5346-B7C7-C9A00762BCDD}"/>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25" name="TextBox 24">
            <a:extLst>
              <a:ext uri="{FF2B5EF4-FFF2-40B4-BE49-F238E27FC236}">
                <a16:creationId xmlns:a16="http://schemas.microsoft.com/office/drawing/2014/main" id="{462365F8-1FA1-514B-BEA3-D676633D34F2}"/>
              </a:ext>
            </a:extLst>
          </p:cNvPr>
          <p:cNvSpPr txBox="1"/>
          <p:nvPr/>
        </p:nvSpPr>
        <p:spPr>
          <a:xfrm>
            <a:off x="4929393" y="5256937"/>
            <a:ext cx="2333212" cy="461665"/>
          </a:xfrm>
          <a:prstGeom prst="rect">
            <a:avLst/>
          </a:prstGeom>
          <a:noFill/>
        </p:spPr>
        <p:txBody>
          <a:bodyPr wrap="square" rtlCol="0">
            <a:spAutoFit/>
          </a:bodyPr>
          <a:lstStyle/>
          <a:p>
            <a:pPr algn="ctr"/>
            <a:r>
              <a:rPr lang="en-US" sz="1200" dirty="0">
                <a:latin typeface="Gill Sans MT" panose="020B0502020104020203" pitchFamily="34" charset="77"/>
              </a:rPr>
              <a:t>Most types of life insurance qualify––even term!</a:t>
            </a:r>
            <a:endParaRPr lang="en-US" sz="1400" dirty="0">
              <a:latin typeface="Gill Sans MT" panose="020B0502020104020203" pitchFamily="34" charset="77"/>
            </a:endParaRPr>
          </a:p>
        </p:txBody>
      </p:sp>
      <p:sp>
        <p:nvSpPr>
          <p:cNvPr id="26" name="TextBox 25">
            <a:extLst>
              <a:ext uri="{FF2B5EF4-FFF2-40B4-BE49-F238E27FC236}">
                <a16:creationId xmlns:a16="http://schemas.microsoft.com/office/drawing/2014/main" id="{E1CA1DC8-1C50-734B-B865-1FC28F69A675}"/>
              </a:ext>
            </a:extLst>
          </p:cNvPr>
          <p:cNvSpPr txBox="1"/>
          <p:nvPr/>
        </p:nvSpPr>
        <p:spPr>
          <a:xfrm>
            <a:off x="8368781" y="4887601"/>
            <a:ext cx="2333212" cy="369332"/>
          </a:xfrm>
          <a:prstGeom prst="rect">
            <a:avLst/>
          </a:prstGeom>
          <a:noFill/>
        </p:spPr>
        <p:txBody>
          <a:bodyPr wrap="square" rtlCol="0">
            <a:spAutoFit/>
          </a:bodyPr>
          <a:lstStyle/>
          <a:p>
            <a:pPr algn="ctr"/>
            <a:r>
              <a:rPr lang="en-US" b="1" dirty="0">
                <a:latin typeface="Gill Sans MT" panose="020B0502020104020203" pitchFamily="34" charset="77"/>
              </a:rPr>
              <a:t>Change in Health</a:t>
            </a:r>
            <a:endParaRPr lang="en-US" dirty="0">
              <a:latin typeface="Gill Sans MT" panose="020B0502020104020203" pitchFamily="34" charset="77"/>
            </a:endParaRPr>
          </a:p>
        </p:txBody>
      </p:sp>
      <p:grpSp>
        <p:nvGrpSpPr>
          <p:cNvPr id="27" name="Group 8">
            <a:extLst>
              <a:ext uri="{FF2B5EF4-FFF2-40B4-BE49-F238E27FC236}">
                <a16:creationId xmlns:a16="http://schemas.microsoft.com/office/drawing/2014/main" id="{184D943A-3E15-D848-9125-31794852C70F}"/>
              </a:ext>
            </a:extLst>
          </p:cNvPr>
          <p:cNvGrpSpPr/>
          <p:nvPr/>
        </p:nvGrpSpPr>
        <p:grpSpPr>
          <a:xfrm>
            <a:off x="9286947" y="4401022"/>
            <a:ext cx="496881" cy="436644"/>
            <a:chOff x="0" y="0"/>
            <a:chExt cx="219988" cy="193319"/>
          </a:xfrm>
          <a:solidFill>
            <a:srgbClr val="92D050"/>
          </a:solidFill>
        </p:grpSpPr>
        <p:sp>
          <p:nvSpPr>
            <p:cNvPr id="28" name="Freeform 1167">
              <a:extLst>
                <a:ext uri="{FF2B5EF4-FFF2-40B4-BE49-F238E27FC236}">
                  <a16:creationId xmlns:a16="http://schemas.microsoft.com/office/drawing/2014/main" id="{BC9EB1F5-1D81-5A44-BD98-50A3F0752FEF}"/>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29" name="Freeform 1168">
              <a:extLst>
                <a:ext uri="{FF2B5EF4-FFF2-40B4-BE49-F238E27FC236}">
                  <a16:creationId xmlns:a16="http://schemas.microsoft.com/office/drawing/2014/main" id="{18B554BC-B16F-5A47-B695-7C1B8B35299C}"/>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30" name="TextBox 29">
            <a:extLst>
              <a:ext uri="{FF2B5EF4-FFF2-40B4-BE49-F238E27FC236}">
                <a16:creationId xmlns:a16="http://schemas.microsoft.com/office/drawing/2014/main" id="{EC91D619-E617-4D48-927C-BAA087FBBA8E}"/>
              </a:ext>
            </a:extLst>
          </p:cNvPr>
          <p:cNvSpPr txBox="1"/>
          <p:nvPr/>
        </p:nvSpPr>
        <p:spPr>
          <a:xfrm>
            <a:off x="8368781" y="5256933"/>
            <a:ext cx="2333212" cy="461665"/>
          </a:xfrm>
          <a:prstGeom prst="rect">
            <a:avLst/>
          </a:prstGeom>
          <a:noFill/>
        </p:spPr>
        <p:txBody>
          <a:bodyPr wrap="square" rtlCol="0">
            <a:spAutoFit/>
          </a:bodyPr>
          <a:lstStyle/>
          <a:p>
            <a:pPr algn="ctr"/>
            <a:r>
              <a:rPr lang="en-US" sz="1200" dirty="0">
                <a:latin typeface="Gill Sans MT" panose="020B0502020104020203" pitchFamily="34" charset="77"/>
              </a:rPr>
              <a:t>A decline in health may improve eligibility in some cases.</a:t>
            </a:r>
            <a:endParaRPr lang="en-US" sz="1400" dirty="0">
              <a:latin typeface="Gill Sans MT" panose="020B0502020104020203" pitchFamily="34" charset="77"/>
            </a:endParaRPr>
          </a:p>
        </p:txBody>
      </p:sp>
    </p:spTree>
    <p:extLst>
      <p:ext uri="{BB962C8B-B14F-4D97-AF65-F5344CB8AC3E}">
        <p14:creationId xmlns:p14="http://schemas.microsoft.com/office/powerpoint/2010/main" val="28479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22" grpId="0" animBg="1" advAuto="0"/>
      <p:bldP spid="2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1045165" y="2724727"/>
            <a:ext cx="3821796" cy="505033"/>
          </a:xfrm>
        </p:spPr>
        <p:txBody>
          <a:bodyPr/>
          <a:lstStyle/>
          <a:p>
            <a:pPr algn="ctr"/>
            <a:r>
              <a:rPr lang="en-US" b="1" dirty="0">
                <a:latin typeface="Gill Sans MT" panose="020B0502020104020203" pitchFamily="34" charset="77"/>
              </a:rPr>
              <a:t>Term Conversion</a:t>
            </a:r>
          </a:p>
        </p:txBody>
      </p:sp>
      <p:sp>
        <p:nvSpPr>
          <p:cNvPr id="3" name="TextBox 2">
            <a:extLst>
              <a:ext uri="{FF2B5EF4-FFF2-40B4-BE49-F238E27FC236}">
                <a16:creationId xmlns:a16="http://schemas.microsoft.com/office/drawing/2014/main" id="{412374E7-A378-694F-A612-9CF4A8E65293}"/>
              </a:ext>
            </a:extLst>
          </p:cNvPr>
          <p:cNvSpPr txBox="1"/>
          <p:nvPr/>
        </p:nvSpPr>
        <p:spPr>
          <a:xfrm>
            <a:off x="956642" y="3696949"/>
            <a:ext cx="3998842" cy="830997"/>
          </a:xfrm>
          <a:prstGeom prst="rect">
            <a:avLst/>
          </a:prstGeom>
          <a:noFill/>
        </p:spPr>
        <p:txBody>
          <a:bodyPr wrap="square" rtlCol="0">
            <a:spAutoFit/>
          </a:bodyPr>
          <a:lstStyle/>
          <a:p>
            <a:pPr algn="just"/>
            <a:r>
              <a:rPr lang="en-US" sz="1200" dirty="0">
                <a:latin typeface="Gill Sans MT" panose="020B0502020104020203" pitchFamily="34" charset="77"/>
              </a:rPr>
              <a:t>As the term conversion deadline approached, the policyowner was considering lapsing the policy for nothing. His advisor recommended that Coventry evaluate the policy for a life settlement.</a:t>
            </a:r>
            <a:endParaRPr lang="en-US" sz="1400" dirty="0">
              <a:latin typeface="Gill Sans MT" panose="020B0502020104020203" pitchFamily="34" charset="77"/>
            </a:endParaRPr>
          </a:p>
        </p:txBody>
      </p:sp>
      <p:sp>
        <p:nvSpPr>
          <p:cNvPr id="4" name="Text Placeholder 1">
            <a:extLst>
              <a:ext uri="{FF2B5EF4-FFF2-40B4-BE49-F238E27FC236}">
                <a16:creationId xmlns:a16="http://schemas.microsoft.com/office/drawing/2014/main" id="{0E8DF3EC-A1DB-1F4E-B240-29460C958F87}"/>
              </a:ext>
            </a:extLst>
          </p:cNvPr>
          <p:cNvSpPr txBox="1">
            <a:spLocks/>
          </p:cNvSpPr>
          <p:nvPr/>
        </p:nvSpPr>
        <p:spPr>
          <a:xfrm>
            <a:off x="701712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rgbClr val="92D050"/>
                </a:solidFill>
                <a:latin typeface="Gill Sans MT" panose="020B0502020104020203" pitchFamily="34" charset="77"/>
              </a:rPr>
              <a:t>Policy Type:</a:t>
            </a:r>
          </a:p>
          <a:p>
            <a:r>
              <a:rPr lang="en-US" sz="1200" b="1" dirty="0">
                <a:solidFill>
                  <a:srgbClr val="92D050"/>
                </a:solidFill>
                <a:latin typeface="Gill Sans MT" panose="020B0502020104020203" pitchFamily="34" charset="77"/>
              </a:rPr>
              <a:t>Policy Size:</a:t>
            </a:r>
          </a:p>
          <a:p>
            <a:r>
              <a:rPr lang="en-US" sz="1200" b="1" dirty="0">
                <a:solidFill>
                  <a:srgbClr val="92D050"/>
                </a:solidFill>
                <a:latin typeface="Gill Sans MT" panose="020B0502020104020203" pitchFamily="34" charset="77"/>
              </a:rPr>
              <a:t>Insured:</a:t>
            </a:r>
          </a:p>
          <a:p>
            <a:r>
              <a:rPr lang="en-US" sz="1200" b="1" dirty="0">
                <a:solidFill>
                  <a:srgbClr val="92D050"/>
                </a:solidFill>
                <a:latin typeface="Gill Sans MT" panose="020B0502020104020203" pitchFamily="34" charset="77"/>
              </a:rPr>
              <a:t>Cash Value:</a:t>
            </a:r>
          </a:p>
        </p:txBody>
      </p:sp>
      <p:sp>
        <p:nvSpPr>
          <p:cNvPr id="5" name="TextBox 4">
            <a:extLst>
              <a:ext uri="{FF2B5EF4-FFF2-40B4-BE49-F238E27FC236}">
                <a16:creationId xmlns:a16="http://schemas.microsoft.com/office/drawing/2014/main" id="{79E5E7BF-2EF4-5D4E-9642-3D25E451F900}"/>
              </a:ext>
            </a:extLst>
          </p:cNvPr>
          <p:cNvSpPr txBox="1"/>
          <p:nvPr/>
        </p:nvSpPr>
        <p:spPr>
          <a:xfrm>
            <a:off x="7017128" y="3929822"/>
            <a:ext cx="3631408" cy="1200329"/>
          </a:xfrm>
          <a:prstGeom prst="rect">
            <a:avLst/>
          </a:prstGeom>
          <a:noFill/>
        </p:spPr>
        <p:txBody>
          <a:bodyPr wrap="square" rtlCol="0">
            <a:spAutoFit/>
          </a:bodyPr>
          <a:lstStyle/>
          <a:p>
            <a:pPr algn="just"/>
            <a:r>
              <a:rPr lang="en-US" sz="1200" dirty="0">
                <a:latin typeface="Gill Sans MT" panose="020B0502020104020203" pitchFamily="34" charset="77"/>
              </a:rPr>
              <a:t>Coventry paid the policyowner $150,000 for a policy that otherwise had no cash value. The policyowner used the proceeds to supplement retirement income. The advisor did not take a life settlement commission. The advisor converted the term policy to a Universal Life policy with a first-year target of $152,000.</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2342948" y="3322093"/>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
        <p:nvSpPr>
          <p:cNvPr id="28" name="Text Placeholder 1">
            <a:extLst>
              <a:ext uri="{FF2B5EF4-FFF2-40B4-BE49-F238E27FC236}">
                <a16:creationId xmlns:a16="http://schemas.microsoft.com/office/drawing/2014/main" id="{AD6390BF-7123-6C42-B1A5-90EB1DEE0E5E}"/>
              </a:ext>
            </a:extLst>
          </p:cNvPr>
          <p:cNvSpPr txBox="1">
            <a:spLocks/>
          </p:cNvSpPr>
          <p:nvPr/>
        </p:nvSpPr>
        <p:spPr>
          <a:xfrm>
            <a:off x="819925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Gill Sans MT" panose="020B0502020104020203" pitchFamily="34" charset="77"/>
              </a:rPr>
              <a:t>Term Life</a:t>
            </a:r>
          </a:p>
          <a:p>
            <a:r>
              <a:rPr lang="en-US" sz="1200" b="1" dirty="0">
                <a:latin typeface="Gill Sans MT" panose="020B0502020104020203" pitchFamily="34" charset="77"/>
              </a:rPr>
              <a:t>$5,000,000</a:t>
            </a:r>
          </a:p>
          <a:p>
            <a:r>
              <a:rPr lang="en-US" sz="1200" b="1" dirty="0">
                <a:latin typeface="Gill Sans MT" panose="020B0502020104020203" pitchFamily="34" charset="77"/>
              </a:rPr>
              <a:t>Male,  Age 70</a:t>
            </a:r>
          </a:p>
          <a:p>
            <a:r>
              <a:rPr lang="en-US" sz="1200" b="1" dirty="0">
                <a:latin typeface="Gill Sans MT" panose="020B0502020104020203" pitchFamily="34" charset="77"/>
              </a:rPr>
              <a:t>$0</a:t>
            </a:r>
          </a:p>
        </p:txBody>
      </p:sp>
      <p:cxnSp>
        <p:nvCxnSpPr>
          <p:cNvPr id="7" name="Straight Connector 6">
            <a:extLst>
              <a:ext uri="{FF2B5EF4-FFF2-40B4-BE49-F238E27FC236}">
                <a16:creationId xmlns:a16="http://schemas.microsoft.com/office/drawing/2014/main" id="{6ED50C71-5D16-7846-BDA5-730E3B8590D0}"/>
              </a:ext>
            </a:extLst>
          </p:cNvPr>
          <p:cNvCxnSpPr/>
          <p:nvPr/>
        </p:nvCxnSpPr>
        <p:spPr>
          <a:xfrm>
            <a:off x="5986306" y="2727110"/>
            <a:ext cx="0" cy="2405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956663" y="2726132"/>
            <a:ext cx="3998821" cy="505033"/>
          </a:xfrm>
        </p:spPr>
        <p:txBody>
          <a:bodyPr>
            <a:normAutofit fontScale="92500"/>
          </a:bodyPr>
          <a:lstStyle/>
          <a:p>
            <a:pPr algn="ctr"/>
            <a:r>
              <a:rPr lang="en-US" b="1" dirty="0">
                <a:latin typeface="Gill Sans MT" panose="020B0502020104020203" pitchFamily="34" charset="77"/>
              </a:rPr>
              <a:t>Retained Death Benefit</a:t>
            </a:r>
          </a:p>
        </p:txBody>
      </p:sp>
      <p:sp>
        <p:nvSpPr>
          <p:cNvPr id="3" name="TextBox 2">
            <a:extLst>
              <a:ext uri="{FF2B5EF4-FFF2-40B4-BE49-F238E27FC236}">
                <a16:creationId xmlns:a16="http://schemas.microsoft.com/office/drawing/2014/main" id="{412374E7-A378-694F-A612-9CF4A8E65293}"/>
              </a:ext>
            </a:extLst>
          </p:cNvPr>
          <p:cNvSpPr txBox="1"/>
          <p:nvPr/>
        </p:nvSpPr>
        <p:spPr>
          <a:xfrm>
            <a:off x="956642" y="3696949"/>
            <a:ext cx="3998842" cy="461665"/>
          </a:xfrm>
          <a:prstGeom prst="rect">
            <a:avLst/>
          </a:prstGeom>
          <a:noFill/>
        </p:spPr>
        <p:txBody>
          <a:bodyPr wrap="square" rtlCol="0">
            <a:spAutoFit/>
          </a:bodyPr>
          <a:lstStyle/>
          <a:p>
            <a:pPr algn="just"/>
            <a:r>
              <a:rPr lang="en-US" sz="1200" dirty="0">
                <a:latin typeface="Gill Sans MT" panose="020B0502020104020203" pitchFamily="34" charset="77"/>
              </a:rPr>
              <a:t>The policyowner still needed some insurance coverage but wanted to eliminate his ongoing premiums.</a:t>
            </a:r>
            <a:endParaRPr lang="en-US" sz="1400" dirty="0">
              <a:latin typeface="Gill Sans MT" panose="020B0502020104020203" pitchFamily="34" charset="77"/>
            </a:endParaRPr>
          </a:p>
        </p:txBody>
      </p:sp>
      <p:sp>
        <p:nvSpPr>
          <p:cNvPr id="4" name="Text Placeholder 1">
            <a:extLst>
              <a:ext uri="{FF2B5EF4-FFF2-40B4-BE49-F238E27FC236}">
                <a16:creationId xmlns:a16="http://schemas.microsoft.com/office/drawing/2014/main" id="{0E8DF3EC-A1DB-1F4E-B240-29460C958F87}"/>
              </a:ext>
            </a:extLst>
          </p:cNvPr>
          <p:cNvSpPr txBox="1">
            <a:spLocks/>
          </p:cNvSpPr>
          <p:nvPr/>
        </p:nvSpPr>
        <p:spPr>
          <a:xfrm>
            <a:off x="701712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rgbClr val="92D050"/>
                </a:solidFill>
                <a:latin typeface="Gill Sans MT" panose="020B0502020104020203" pitchFamily="34" charset="77"/>
              </a:rPr>
              <a:t>Policy Type:</a:t>
            </a:r>
          </a:p>
          <a:p>
            <a:r>
              <a:rPr lang="en-US" sz="1200" b="1" dirty="0">
                <a:solidFill>
                  <a:srgbClr val="92D050"/>
                </a:solidFill>
                <a:latin typeface="Gill Sans MT" panose="020B0502020104020203" pitchFamily="34" charset="77"/>
              </a:rPr>
              <a:t>Policy Size:</a:t>
            </a:r>
          </a:p>
          <a:p>
            <a:r>
              <a:rPr lang="en-US" sz="1200" b="1" dirty="0">
                <a:solidFill>
                  <a:srgbClr val="92D050"/>
                </a:solidFill>
                <a:latin typeface="Gill Sans MT" panose="020B0502020104020203" pitchFamily="34" charset="77"/>
              </a:rPr>
              <a:t>Insured:</a:t>
            </a:r>
          </a:p>
          <a:p>
            <a:r>
              <a:rPr lang="en-US" sz="1200" b="1" dirty="0">
                <a:solidFill>
                  <a:srgbClr val="92D050"/>
                </a:solidFill>
                <a:latin typeface="Gill Sans MT" panose="020B0502020104020203" pitchFamily="34" charset="77"/>
              </a:rPr>
              <a:t>Cash Value:</a:t>
            </a:r>
          </a:p>
        </p:txBody>
      </p:sp>
      <p:sp>
        <p:nvSpPr>
          <p:cNvPr id="5" name="TextBox 4">
            <a:extLst>
              <a:ext uri="{FF2B5EF4-FFF2-40B4-BE49-F238E27FC236}">
                <a16:creationId xmlns:a16="http://schemas.microsoft.com/office/drawing/2014/main" id="{79E5E7BF-2EF4-5D4E-9642-3D25E451F900}"/>
              </a:ext>
            </a:extLst>
          </p:cNvPr>
          <p:cNvSpPr txBox="1"/>
          <p:nvPr/>
        </p:nvSpPr>
        <p:spPr>
          <a:xfrm>
            <a:off x="7017128" y="3929822"/>
            <a:ext cx="3631408" cy="1200329"/>
          </a:xfrm>
          <a:prstGeom prst="rect">
            <a:avLst/>
          </a:prstGeom>
          <a:noFill/>
        </p:spPr>
        <p:txBody>
          <a:bodyPr wrap="square" rtlCol="0">
            <a:spAutoFit/>
          </a:bodyPr>
          <a:lstStyle/>
          <a:p>
            <a:pPr algn="just"/>
            <a:r>
              <a:rPr lang="en-US" sz="1200" dirty="0">
                <a:latin typeface="Gill Sans MT" panose="020B0502020104020203" pitchFamily="34" charset="77"/>
              </a:rPr>
              <a:t>Coventry enabled the policyowner to retain $300,000 of coverage with no future premium obligations. The policyowner achieved his goal of maintaining coverage with no ongoing premiums. The advisor received a $50,000 commission from the life settlement transaction.</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2342948" y="3322093"/>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
        <p:nvSpPr>
          <p:cNvPr id="28" name="Text Placeholder 1">
            <a:extLst>
              <a:ext uri="{FF2B5EF4-FFF2-40B4-BE49-F238E27FC236}">
                <a16:creationId xmlns:a16="http://schemas.microsoft.com/office/drawing/2014/main" id="{AD6390BF-7123-6C42-B1A5-90EB1DEE0E5E}"/>
              </a:ext>
            </a:extLst>
          </p:cNvPr>
          <p:cNvSpPr txBox="1">
            <a:spLocks/>
          </p:cNvSpPr>
          <p:nvPr/>
        </p:nvSpPr>
        <p:spPr>
          <a:xfrm>
            <a:off x="819925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Gill Sans MT" panose="020B0502020104020203" pitchFamily="34" charset="77"/>
              </a:rPr>
              <a:t>Universal Life</a:t>
            </a:r>
          </a:p>
          <a:p>
            <a:r>
              <a:rPr lang="en-US" sz="1200" b="1" dirty="0">
                <a:latin typeface="Gill Sans MT" panose="020B0502020104020203" pitchFamily="34" charset="77"/>
              </a:rPr>
              <a:t>$1,800,000</a:t>
            </a:r>
          </a:p>
          <a:p>
            <a:r>
              <a:rPr lang="en-US" sz="1200" b="1" dirty="0">
                <a:latin typeface="Gill Sans MT" panose="020B0502020104020203" pitchFamily="34" charset="77"/>
              </a:rPr>
              <a:t>Male,  Age 72</a:t>
            </a:r>
          </a:p>
          <a:p>
            <a:r>
              <a:rPr lang="en-US" sz="1200" b="1" dirty="0">
                <a:latin typeface="Gill Sans MT" panose="020B0502020104020203" pitchFamily="34" charset="77"/>
              </a:rPr>
              <a:t>$23,600</a:t>
            </a:r>
          </a:p>
        </p:txBody>
      </p:sp>
      <p:cxnSp>
        <p:nvCxnSpPr>
          <p:cNvPr id="7" name="Straight Connector 6">
            <a:extLst>
              <a:ext uri="{FF2B5EF4-FFF2-40B4-BE49-F238E27FC236}">
                <a16:creationId xmlns:a16="http://schemas.microsoft.com/office/drawing/2014/main" id="{6ED50C71-5D16-7846-BDA5-730E3B8590D0}"/>
              </a:ext>
            </a:extLst>
          </p:cNvPr>
          <p:cNvCxnSpPr/>
          <p:nvPr/>
        </p:nvCxnSpPr>
        <p:spPr>
          <a:xfrm>
            <a:off x="5986306" y="2727110"/>
            <a:ext cx="0" cy="2405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4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956663" y="2726132"/>
            <a:ext cx="3998821" cy="505033"/>
          </a:xfrm>
        </p:spPr>
        <p:txBody>
          <a:bodyPr>
            <a:normAutofit/>
          </a:bodyPr>
          <a:lstStyle/>
          <a:p>
            <a:pPr algn="ctr"/>
            <a:r>
              <a:rPr lang="en-US" b="1" dirty="0">
                <a:latin typeface="Gill Sans MT" panose="020B0502020104020203" pitchFamily="34" charset="77"/>
              </a:rPr>
              <a:t>Estate Planning</a:t>
            </a:r>
          </a:p>
        </p:txBody>
      </p:sp>
      <p:sp>
        <p:nvSpPr>
          <p:cNvPr id="3" name="TextBox 2">
            <a:extLst>
              <a:ext uri="{FF2B5EF4-FFF2-40B4-BE49-F238E27FC236}">
                <a16:creationId xmlns:a16="http://schemas.microsoft.com/office/drawing/2014/main" id="{412374E7-A378-694F-A612-9CF4A8E65293}"/>
              </a:ext>
            </a:extLst>
          </p:cNvPr>
          <p:cNvSpPr txBox="1"/>
          <p:nvPr/>
        </p:nvSpPr>
        <p:spPr>
          <a:xfrm>
            <a:off x="956642" y="3696949"/>
            <a:ext cx="3998842" cy="830997"/>
          </a:xfrm>
          <a:prstGeom prst="rect">
            <a:avLst/>
          </a:prstGeom>
          <a:noFill/>
        </p:spPr>
        <p:txBody>
          <a:bodyPr wrap="square" rtlCol="0">
            <a:spAutoFit/>
          </a:bodyPr>
          <a:lstStyle/>
          <a:p>
            <a:pPr algn="just"/>
            <a:r>
              <a:rPr lang="en-US" sz="1200" dirty="0">
                <a:latin typeface="Gill Sans MT" panose="020B0502020104020203" pitchFamily="34" charset="77"/>
              </a:rPr>
              <a:t>The grantor established an ILIT to purchase a policy to offset the grantor’s estate tax liability. When the tax law changed and the estate tax exemption was increased, the policy became unnecessary.</a:t>
            </a:r>
            <a:endParaRPr lang="en-US" sz="1400" dirty="0">
              <a:latin typeface="Gill Sans MT" panose="020B0502020104020203" pitchFamily="34" charset="77"/>
            </a:endParaRPr>
          </a:p>
        </p:txBody>
      </p:sp>
      <p:sp>
        <p:nvSpPr>
          <p:cNvPr id="4" name="Text Placeholder 1">
            <a:extLst>
              <a:ext uri="{FF2B5EF4-FFF2-40B4-BE49-F238E27FC236}">
                <a16:creationId xmlns:a16="http://schemas.microsoft.com/office/drawing/2014/main" id="{0E8DF3EC-A1DB-1F4E-B240-29460C958F87}"/>
              </a:ext>
            </a:extLst>
          </p:cNvPr>
          <p:cNvSpPr txBox="1">
            <a:spLocks/>
          </p:cNvSpPr>
          <p:nvPr/>
        </p:nvSpPr>
        <p:spPr>
          <a:xfrm>
            <a:off x="701712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rgbClr val="92D050"/>
                </a:solidFill>
                <a:latin typeface="Gill Sans MT" panose="020B0502020104020203" pitchFamily="34" charset="77"/>
              </a:rPr>
              <a:t>Policy Type:</a:t>
            </a:r>
          </a:p>
          <a:p>
            <a:r>
              <a:rPr lang="en-US" sz="1200" b="1" dirty="0">
                <a:solidFill>
                  <a:srgbClr val="92D050"/>
                </a:solidFill>
                <a:latin typeface="Gill Sans MT" panose="020B0502020104020203" pitchFamily="34" charset="77"/>
              </a:rPr>
              <a:t>Policy Size:</a:t>
            </a:r>
          </a:p>
          <a:p>
            <a:r>
              <a:rPr lang="en-US" sz="1200" b="1" dirty="0">
                <a:solidFill>
                  <a:srgbClr val="92D050"/>
                </a:solidFill>
                <a:latin typeface="Gill Sans MT" panose="020B0502020104020203" pitchFamily="34" charset="77"/>
              </a:rPr>
              <a:t>Insured:</a:t>
            </a:r>
          </a:p>
          <a:p>
            <a:r>
              <a:rPr lang="en-US" sz="1200" b="1" dirty="0">
                <a:solidFill>
                  <a:srgbClr val="92D050"/>
                </a:solidFill>
                <a:latin typeface="Gill Sans MT" panose="020B0502020104020203" pitchFamily="34" charset="77"/>
              </a:rPr>
              <a:t>Cash Value:</a:t>
            </a:r>
          </a:p>
        </p:txBody>
      </p:sp>
      <p:sp>
        <p:nvSpPr>
          <p:cNvPr id="5" name="TextBox 4">
            <a:extLst>
              <a:ext uri="{FF2B5EF4-FFF2-40B4-BE49-F238E27FC236}">
                <a16:creationId xmlns:a16="http://schemas.microsoft.com/office/drawing/2014/main" id="{79E5E7BF-2EF4-5D4E-9642-3D25E451F900}"/>
              </a:ext>
            </a:extLst>
          </p:cNvPr>
          <p:cNvSpPr txBox="1"/>
          <p:nvPr/>
        </p:nvSpPr>
        <p:spPr>
          <a:xfrm>
            <a:off x="7017128" y="3929822"/>
            <a:ext cx="3631408" cy="1015663"/>
          </a:xfrm>
          <a:prstGeom prst="rect">
            <a:avLst/>
          </a:prstGeom>
          <a:noFill/>
        </p:spPr>
        <p:txBody>
          <a:bodyPr wrap="square" rtlCol="0">
            <a:spAutoFit/>
          </a:bodyPr>
          <a:lstStyle/>
          <a:p>
            <a:pPr algn="just"/>
            <a:r>
              <a:rPr lang="en-US" sz="1200" dirty="0">
                <a:latin typeface="Gill Sans MT" panose="020B0502020104020203" pitchFamily="34" charset="77"/>
              </a:rPr>
              <a:t>Coventry paid the trust $893,000 for a policy with zero cash value. The trust used the proceeds to fund the education of the grantor’s grandchildren. The advisor received a $180,000 commission on the life settlement transaction.</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2342948" y="3322093"/>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sp>
        <p:nvSpPr>
          <p:cNvPr id="28" name="Text Placeholder 1">
            <a:extLst>
              <a:ext uri="{FF2B5EF4-FFF2-40B4-BE49-F238E27FC236}">
                <a16:creationId xmlns:a16="http://schemas.microsoft.com/office/drawing/2014/main" id="{AD6390BF-7123-6C42-B1A5-90EB1DEE0E5E}"/>
              </a:ext>
            </a:extLst>
          </p:cNvPr>
          <p:cNvSpPr txBox="1">
            <a:spLocks/>
          </p:cNvSpPr>
          <p:nvPr/>
        </p:nvSpPr>
        <p:spPr>
          <a:xfrm>
            <a:off x="8199258" y="2724727"/>
            <a:ext cx="1649794" cy="1112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Gill Sans MT" panose="020B0502020104020203" pitchFamily="34" charset="77"/>
              </a:rPr>
              <a:t>Universal Life</a:t>
            </a:r>
          </a:p>
          <a:p>
            <a:r>
              <a:rPr lang="en-US" sz="1200" b="1" dirty="0">
                <a:latin typeface="Gill Sans MT" panose="020B0502020104020203" pitchFamily="34" charset="77"/>
              </a:rPr>
              <a:t>$3,800,000</a:t>
            </a:r>
          </a:p>
          <a:p>
            <a:r>
              <a:rPr lang="en-US" sz="1200" b="1" dirty="0">
                <a:latin typeface="Gill Sans MT" panose="020B0502020104020203" pitchFamily="34" charset="77"/>
              </a:rPr>
              <a:t>Male,  Age 77</a:t>
            </a:r>
          </a:p>
          <a:p>
            <a:r>
              <a:rPr lang="en-US" sz="1200" b="1" dirty="0">
                <a:latin typeface="Gill Sans MT" panose="020B0502020104020203" pitchFamily="34" charset="77"/>
              </a:rPr>
              <a:t>$0</a:t>
            </a:r>
          </a:p>
        </p:txBody>
      </p:sp>
      <p:cxnSp>
        <p:nvCxnSpPr>
          <p:cNvPr id="7" name="Straight Connector 6">
            <a:extLst>
              <a:ext uri="{FF2B5EF4-FFF2-40B4-BE49-F238E27FC236}">
                <a16:creationId xmlns:a16="http://schemas.microsoft.com/office/drawing/2014/main" id="{6ED50C71-5D16-7846-BDA5-730E3B8590D0}"/>
              </a:ext>
            </a:extLst>
          </p:cNvPr>
          <p:cNvCxnSpPr/>
          <p:nvPr/>
        </p:nvCxnSpPr>
        <p:spPr>
          <a:xfrm>
            <a:off x="5986306" y="2727110"/>
            <a:ext cx="0" cy="2405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0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2AA53-5F19-6144-AA0F-892B212E5401}"/>
              </a:ext>
            </a:extLst>
          </p:cNvPr>
          <p:cNvSpPr>
            <a:spLocks noGrp="1"/>
          </p:cNvSpPr>
          <p:nvPr>
            <p:ph type="body" sz="quarter" idx="10"/>
          </p:nvPr>
        </p:nvSpPr>
        <p:spPr>
          <a:xfrm>
            <a:off x="690563" y="2128837"/>
            <a:ext cx="10810874" cy="505033"/>
          </a:xfrm>
        </p:spPr>
        <p:txBody>
          <a:bodyPr/>
          <a:lstStyle/>
          <a:p>
            <a:pPr algn="ctr"/>
            <a:r>
              <a:rPr lang="en-US" b="1" dirty="0">
                <a:latin typeface="Gill Sans MT" panose="020B0502020104020203" pitchFamily="34" charset="77"/>
              </a:rPr>
              <a:t>Education &amp; Due Diligence</a:t>
            </a:r>
          </a:p>
        </p:txBody>
      </p:sp>
      <p:sp>
        <p:nvSpPr>
          <p:cNvPr id="3" name="TextBox 2">
            <a:extLst>
              <a:ext uri="{FF2B5EF4-FFF2-40B4-BE49-F238E27FC236}">
                <a16:creationId xmlns:a16="http://schemas.microsoft.com/office/drawing/2014/main" id="{412374E7-A378-694F-A612-9CF4A8E65293}"/>
              </a:ext>
            </a:extLst>
          </p:cNvPr>
          <p:cNvSpPr txBox="1"/>
          <p:nvPr/>
        </p:nvSpPr>
        <p:spPr>
          <a:xfrm>
            <a:off x="986459" y="3157813"/>
            <a:ext cx="10219083" cy="646331"/>
          </a:xfrm>
          <a:prstGeom prst="rect">
            <a:avLst/>
          </a:prstGeom>
          <a:noFill/>
        </p:spPr>
        <p:txBody>
          <a:bodyPr wrap="square" rtlCol="0">
            <a:spAutoFit/>
          </a:bodyPr>
          <a:lstStyle/>
          <a:p>
            <a:pPr algn="ctr"/>
            <a:r>
              <a:rPr lang="en-US" sz="1200" dirty="0">
                <a:latin typeface="Gill Sans MT" panose="020B0502020104020203" pitchFamily="34" charset="77"/>
              </a:rPr>
              <a:t>We have a broad range of educational programs and materials to help financial professionals understand the secondary market for life insurance and present opportunities to their clients. We host webinars, provide guest speakers, and publish print materials. Through our Life Insurance Settlement Center for Education, we are certified to provide CE credits, CLE credits, CPE credits and CFP credits in all 50 states.</a:t>
            </a:r>
            <a:endParaRPr lang="en-US" sz="1400" dirty="0">
              <a:latin typeface="Gill Sans MT" panose="020B0502020104020203" pitchFamily="34" charset="77"/>
            </a:endParaRPr>
          </a:p>
        </p:txBody>
      </p:sp>
      <p:sp>
        <p:nvSpPr>
          <p:cNvPr id="5" name="TextBox 4">
            <a:extLst>
              <a:ext uri="{FF2B5EF4-FFF2-40B4-BE49-F238E27FC236}">
                <a16:creationId xmlns:a16="http://schemas.microsoft.com/office/drawing/2014/main" id="{79E5E7BF-2EF4-5D4E-9642-3D25E451F900}"/>
              </a:ext>
            </a:extLst>
          </p:cNvPr>
          <p:cNvSpPr txBox="1"/>
          <p:nvPr/>
        </p:nvSpPr>
        <p:spPr>
          <a:xfrm>
            <a:off x="2257823" y="4243338"/>
            <a:ext cx="3762598" cy="307777"/>
          </a:xfrm>
          <a:prstGeom prst="rect">
            <a:avLst/>
          </a:prstGeom>
          <a:noFill/>
        </p:spPr>
        <p:txBody>
          <a:bodyPr wrap="square" rtlCol="0">
            <a:spAutoFit/>
          </a:bodyPr>
          <a:lstStyle/>
          <a:p>
            <a:r>
              <a:rPr lang="en-US" sz="1400" b="1" dirty="0">
                <a:latin typeface="Gill Sans MT" panose="020B0502020104020203" pitchFamily="34" charset="77"/>
              </a:rPr>
              <a:t>CE, CFP, CPE, and CLE Education Forums</a:t>
            </a:r>
            <a:endParaRPr lang="en-US" sz="1400" dirty="0">
              <a:latin typeface="Gill Sans MT" panose="020B0502020104020203" pitchFamily="34" charset="77"/>
            </a:endParaRPr>
          </a:p>
        </p:txBody>
      </p:sp>
      <p:cxnSp>
        <p:nvCxnSpPr>
          <p:cNvPr id="15" name="Straight Connector 14">
            <a:extLst>
              <a:ext uri="{FF2B5EF4-FFF2-40B4-BE49-F238E27FC236}">
                <a16:creationId xmlns:a16="http://schemas.microsoft.com/office/drawing/2014/main" id="{4DC3FCEB-FF91-064D-AB1F-D18D5855152D}"/>
              </a:ext>
            </a:extLst>
          </p:cNvPr>
          <p:cNvCxnSpPr>
            <a:cxnSpLocks/>
          </p:cNvCxnSpPr>
          <p:nvPr/>
        </p:nvCxnSpPr>
        <p:spPr>
          <a:xfrm>
            <a:off x="5434012" y="2782957"/>
            <a:ext cx="132397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green logo&#10;&#10;Description automatically generated">
            <a:extLst>
              <a:ext uri="{FF2B5EF4-FFF2-40B4-BE49-F238E27FC236}">
                <a16:creationId xmlns:a16="http://schemas.microsoft.com/office/drawing/2014/main" id="{427FBF5E-0304-B445-A644-967F5DB7F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898" y="6289531"/>
            <a:ext cx="1641287" cy="461665"/>
          </a:xfrm>
          <a:prstGeom prst="rect">
            <a:avLst/>
          </a:prstGeom>
        </p:spPr>
      </p:pic>
      <p:grpSp>
        <p:nvGrpSpPr>
          <p:cNvPr id="16" name="Group 8">
            <a:extLst>
              <a:ext uri="{FF2B5EF4-FFF2-40B4-BE49-F238E27FC236}">
                <a16:creationId xmlns:a16="http://schemas.microsoft.com/office/drawing/2014/main" id="{5E41987B-DCC5-0341-8E93-32429BE39B37}"/>
              </a:ext>
            </a:extLst>
          </p:cNvPr>
          <p:cNvGrpSpPr/>
          <p:nvPr/>
        </p:nvGrpSpPr>
        <p:grpSpPr>
          <a:xfrm>
            <a:off x="1750673" y="4214087"/>
            <a:ext cx="416809" cy="366279"/>
            <a:chOff x="0" y="0"/>
            <a:chExt cx="219988" cy="193319"/>
          </a:xfrm>
          <a:solidFill>
            <a:srgbClr val="92D050"/>
          </a:solidFill>
        </p:grpSpPr>
        <p:sp>
          <p:nvSpPr>
            <p:cNvPr id="18" name="Freeform 1167">
              <a:extLst>
                <a:ext uri="{FF2B5EF4-FFF2-40B4-BE49-F238E27FC236}">
                  <a16:creationId xmlns:a16="http://schemas.microsoft.com/office/drawing/2014/main" id="{6ACDE014-6B6B-5E43-876E-B8F1D9EAD42E}"/>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19" name="Freeform 1168">
              <a:extLst>
                <a:ext uri="{FF2B5EF4-FFF2-40B4-BE49-F238E27FC236}">
                  <a16:creationId xmlns:a16="http://schemas.microsoft.com/office/drawing/2014/main" id="{B33E7973-2F2F-2B44-842D-7BF85CDBA754}"/>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31" name="TextBox 30">
            <a:extLst>
              <a:ext uri="{FF2B5EF4-FFF2-40B4-BE49-F238E27FC236}">
                <a16:creationId xmlns:a16="http://schemas.microsoft.com/office/drawing/2014/main" id="{A7F257E8-87BC-1546-95BF-AA9D9EE6BE5A}"/>
              </a:ext>
            </a:extLst>
          </p:cNvPr>
          <p:cNvSpPr txBox="1"/>
          <p:nvPr/>
        </p:nvSpPr>
        <p:spPr>
          <a:xfrm>
            <a:off x="2257821" y="4900894"/>
            <a:ext cx="3762598" cy="307777"/>
          </a:xfrm>
          <a:prstGeom prst="rect">
            <a:avLst/>
          </a:prstGeom>
          <a:noFill/>
        </p:spPr>
        <p:txBody>
          <a:bodyPr wrap="square" rtlCol="0">
            <a:spAutoFit/>
          </a:bodyPr>
          <a:lstStyle/>
          <a:p>
            <a:r>
              <a:rPr lang="en-US" sz="1400" b="1" dirty="0">
                <a:latin typeface="Gill Sans MT" panose="020B0502020104020203" pitchFamily="34" charset="77"/>
              </a:rPr>
              <a:t>Local CPA and Estate Planning Councils</a:t>
            </a:r>
            <a:endParaRPr lang="en-US" sz="1400" dirty="0">
              <a:latin typeface="Gill Sans MT" panose="020B0502020104020203" pitchFamily="34" charset="77"/>
            </a:endParaRPr>
          </a:p>
        </p:txBody>
      </p:sp>
      <p:grpSp>
        <p:nvGrpSpPr>
          <p:cNvPr id="32" name="Group 8">
            <a:extLst>
              <a:ext uri="{FF2B5EF4-FFF2-40B4-BE49-F238E27FC236}">
                <a16:creationId xmlns:a16="http://schemas.microsoft.com/office/drawing/2014/main" id="{15CE0FA6-E7FD-2A47-B621-9FBACF050028}"/>
              </a:ext>
            </a:extLst>
          </p:cNvPr>
          <p:cNvGrpSpPr/>
          <p:nvPr/>
        </p:nvGrpSpPr>
        <p:grpSpPr>
          <a:xfrm>
            <a:off x="1750671" y="4871643"/>
            <a:ext cx="416809" cy="366279"/>
            <a:chOff x="0" y="0"/>
            <a:chExt cx="219988" cy="193319"/>
          </a:xfrm>
          <a:solidFill>
            <a:srgbClr val="92D050"/>
          </a:solidFill>
        </p:grpSpPr>
        <p:sp>
          <p:nvSpPr>
            <p:cNvPr id="33" name="Freeform 1167">
              <a:extLst>
                <a:ext uri="{FF2B5EF4-FFF2-40B4-BE49-F238E27FC236}">
                  <a16:creationId xmlns:a16="http://schemas.microsoft.com/office/drawing/2014/main" id="{E32F68B6-22C6-794A-9B6E-13D5D12AEA9B}"/>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34" name="Freeform 1168">
              <a:extLst>
                <a:ext uri="{FF2B5EF4-FFF2-40B4-BE49-F238E27FC236}">
                  <a16:creationId xmlns:a16="http://schemas.microsoft.com/office/drawing/2014/main" id="{9683E35E-251E-0241-AA15-9DFAB3A2387D}"/>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35" name="TextBox 34">
            <a:extLst>
              <a:ext uri="{FF2B5EF4-FFF2-40B4-BE49-F238E27FC236}">
                <a16:creationId xmlns:a16="http://schemas.microsoft.com/office/drawing/2014/main" id="{B2313EE9-E804-E040-B645-61A483BDAE7F}"/>
              </a:ext>
            </a:extLst>
          </p:cNvPr>
          <p:cNvSpPr txBox="1"/>
          <p:nvPr/>
        </p:nvSpPr>
        <p:spPr>
          <a:xfrm>
            <a:off x="2257819" y="5507926"/>
            <a:ext cx="3762598" cy="307777"/>
          </a:xfrm>
          <a:prstGeom prst="rect">
            <a:avLst/>
          </a:prstGeom>
          <a:noFill/>
        </p:spPr>
        <p:txBody>
          <a:bodyPr wrap="square" rtlCol="0">
            <a:spAutoFit/>
          </a:bodyPr>
          <a:lstStyle/>
          <a:p>
            <a:r>
              <a:rPr lang="en-US" sz="1400" b="1" dirty="0">
                <a:latin typeface="Gill Sans MT" panose="020B0502020104020203" pitchFamily="34" charset="77"/>
              </a:rPr>
              <a:t>Study Groups</a:t>
            </a:r>
            <a:endParaRPr lang="en-US" sz="1400" dirty="0">
              <a:latin typeface="Gill Sans MT" panose="020B0502020104020203" pitchFamily="34" charset="77"/>
            </a:endParaRPr>
          </a:p>
        </p:txBody>
      </p:sp>
      <p:grpSp>
        <p:nvGrpSpPr>
          <p:cNvPr id="36" name="Group 8">
            <a:extLst>
              <a:ext uri="{FF2B5EF4-FFF2-40B4-BE49-F238E27FC236}">
                <a16:creationId xmlns:a16="http://schemas.microsoft.com/office/drawing/2014/main" id="{02FE6724-EDC3-624E-A108-44E10BDCD0E9}"/>
              </a:ext>
            </a:extLst>
          </p:cNvPr>
          <p:cNvGrpSpPr/>
          <p:nvPr/>
        </p:nvGrpSpPr>
        <p:grpSpPr>
          <a:xfrm>
            <a:off x="1750669" y="5478675"/>
            <a:ext cx="416809" cy="366279"/>
            <a:chOff x="0" y="0"/>
            <a:chExt cx="219988" cy="193319"/>
          </a:xfrm>
          <a:solidFill>
            <a:srgbClr val="92D050"/>
          </a:solidFill>
        </p:grpSpPr>
        <p:sp>
          <p:nvSpPr>
            <p:cNvPr id="37" name="Freeform 1167">
              <a:extLst>
                <a:ext uri="{FF2B5EF4-FFF2-40B4-BE49-F238E27FC236}">
                  <a16:creationId xmlns:a16="http://schemas.microsoft.com/office/drawing/2014/main" id="{387B4AB5-9AC2-3A4F-B1F9-1711B0E8D8C6}"/>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38" name="Freeform 1168">
              <a:extLst>
                <a:ext uri="{FF2B5EF4-FFF2-40B4-BE49-F238E27FC236}">
                  <a16:creationId xmlns:a16="http://schemas.microsoft.com/office/drawing/2014/main" id="{55B1D9DC-06B6-554A-AE4C-74978A5760E1}"/>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39" name="TextBox 38">
            <a:extLst>
              <a:ext uri="{FF2B5EF4-FFF2-40B4-BE49-F238E27FC236}">
                <a16:creationId xmlns:a16="http://schemas.microsoft.com/office/drawing/2014/main" id="{02928213-3198-624B-BD56-21C89B9CA800}"/>
              </a:ext>
            </a:extLst>
          </p:cNvPr>
          <p:cNvSpPr txBox="1"/>
          <p:nvPr/>
        </p:nvSpPr>
        <p:spPr>
          <a:xfrm>
            <a:off x="7208709" y="4242633"/>
            <a:ext cx="3762598" cy="307777"/>
          </a:xfrm>
          <a:prstGeom prst="rect">
            <a:avLst/>
          </a:prstGeom>
          <a:noFill/>
        </p:spPr>
        <p:txBody>
          <a:bodyPr wrap="square" rtlCol="0">
            <a:spAutoFit/>
          </a:bodyPr>
          <a:lstStyle/>
          <a:p>
            <a:r>
              <a:rPr lang="en-US" sz="1400" b="1" dirty="0">
                <a:latin typeface="Gill Sans MT" panose="020B0502020104020203" pitchFamily="34" charset="77"/>
              </a:rPr>
              <a:t>Trust Officers &amp; Departments</a:t>
            </a:r>
            <a:endParaRPr lang="en-US" sz="1400" dirty="0">
              <a:latin typeface="Gill Sans MT" panose="020B0502020104020203" pitchFamily="34" charset="77"/>
            </a:endParaRPr>
          </a:p>
        </p:txBody>
      </p:sp>
      <p:grpSp>
        <p:nvGrpSpPr>
          <p:cNvPr id="40" name="Group 8">
            <a:extLst>
              <a:ext uri="{FF2B5EF4-FFF2-40B4-BE49-F238E27FC236}">
                <a16:creationId xmlns:a16="http://schemas.microsoft.com/office/drawing/2014/main" id="{DCB9E0C2-0146-C944-8A3E-61F4F0DFEAC2}"/>
              </a:ext>
            </a:extLst>
          </p:cNvPr>
          <p:cNvGrpSpPr/>
          <p:nvPr/>
        </p:nvGrpSpPr>
        <p:grpSpPr>
          <a:xfrm>
            <a:off x="6701559" y="4213382"/>
            <a:ext cx="416809" cy="366279"/>
            <a:chOff x="0" y="0"/>
            <a:chExt cx="219988" cy="193319"/>
          </a:xfrm>
          <a:solidFill>
            <a:srgbClr val="92D050"/>
          </a:solidFill>
        </p:grpSpPr>
        <p:sp>
          <p:nvSpPr>
            <p:cNvPr id="41" name="Freeform 1167">
              <a:extLst>
                <a:ext uri="{FF2B5EF4-FFF2-40B4-BE49-F238E27FC236}">
                  <a16:creationId xmlns:a16="http://schemas.microsoft.com/office/drawing/2014/main" id="{AFF74641-BE93-AE4D-B68C-C142AB4EF6F3}"/>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42" name="Freeform 1168">
              <a:extLst>
                <a:ext uri="{FF2B5EF4-FFF2-40B4-BE49-F238E27FC236}">
                  <a16:creationId xmlns:a16="http://schemas.microsoft.com/office/drawing/2014/main" id="{7DD4F1B3-A82F-084E-9478-F3599F084523}"/>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43" name="TextBox 42">
            <a:extLst>
              <a:ext uri="{FF2B5EF4-FFF2-40B4-BE49-F238E27FC236}">
                <a16:creationId xmlns:a16="http://schemas.microsoft.com/office/drawing/2014/main" id="{EC2A9BC7-9250-4743-B165-C16BD0701CA7}"/>
              </a:ext>
            </a:extLst>
          </p:cNvPr>
          <p:cNvSpPr txBox="1"/>
          <p:nvPr/>
        </p:nvSpPr>
        <p:spPr>
          <a:xfrm>
            <a:off x="7208709" y="4896094"/>
            <a:ext cx="3762598" cy="307777"/>
          </a:xfrm>
          <a:prstGeom prst="rect">
            <a:avLst/>
          </a:prstGeom>
          <a:noFill/>
        </p:spPr>
        <p:txBody>
          <a:bodyPr wrap="square" rtlCol="0">
            <a:spAutoFit/>
          </a:bodyPr>
          <a:lstStyle/>
          <a:p>
            <a:r>
              <a:rPr lang="en-US" sz="1400" b="1" dirty="0">
                <a:latin typeface="Gill Sans MT" panose="020B0502020104020203" pitchFamily="34" charset="77"/>
              </a:rPr>
              <a:t>Employee Benefit Specialists</a:t>
            </a:r>
            <a:endParaRPr lang="en-US" sz="1400" dirty="0">
              <a:latin typeface="Gill Sans MT" panose="020B0502020104020203" pitchFamily="34" charset="77"/>
            </a:endParaRPr>
          </a:p>
        </p:txBody>
      </p:sp>
      <p:grpSp>
        <p:nvGrpSpPr>
          <p:cNvPr id="44" name="Group 8">
            <a:extLst>
              <a:ext uri="{FF2B5EF4-FFF2-40B4-BE49-F238E27FC236}">
                <a16:creationId xmlns:a16="http://schemas.microsoft.com/office/drawing/2014/main" id="{233DCCE6-7476-9A4A-8D32-482518C3310D}"/>
              </a:ext>
            </a:extLst>
          </p:cNvPr>
          <p:cNvGrpSpPr/>
          <p:nvPr/>
        </p:nvGrpSpPr>
        <p:grpSpPr>
          <a:xfrm>
            <a:off x="6701559" y="4866843"/>
            <a:ext cx="416809" cy="366279"/>
            <a:chOff x="0" y="0"/>
            <a:chExt cx="219988" cy="193319"/>
          </a:xfrm>
          <a:solidFill>
            <a:srgbClr val="92D050"/>
          </a:solidFill>
        </p:grpSpPr>
        <p:sp>
          <p:nvSpPr>
            <p:cNvPr id="45" name="Freeform 1167">
              <a:extLst>
                <a:ext uri="{FF2B5EF4-FFF2-40B4-BE49-F238E27FC236}">
                  <a16:creationId xmlns:a16="http://schemas.microsoft.com/office/drawing/2014/main" id="{AB5955AF-9002-4141-A1CB-9889E4E87EB6}"/>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46" name="Freeform 1168">
              <a:extLst>
                <a:ext uri="{FF2B5EF4-FFF2-40B4-BE49-F238E27FC236}">
                  <a16:creationId xmlns:a16="http://schemas.microsoft.com/office/drawing/2014/main" id="{A48C3B47-910D-8445-992A-6C75F6232C24}"/>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
        <p:nvSpPr>
          <p:cNvPr id="47" name="TextBox 46">
            <a:extLst>
              <a:ext uri="{FF2B5EF4-FFF2-40B4-BE49-F238E27FC236}">
                <a16:creationId xmlns:a16="http://schemas.microsoft.com/office/drawing/2014/main" id="{8CB4FAAC-6F0D-D94B-8D61-C78B08C6D314}"/>
              </a:ext>
            </a:extLst>
          </p:cNvPr>
          <p:cNvSpPr txBox="1"/>
          <p:nvPr/>
        </p:nvSpPr>
        <p:spPr>
          <a:xfrm>
            <a:off x="7208709" y="5507926"/>
            <a:ext cx="3762598" cy="307777"/>
          </a:xfrm>
          <a:prstGeom prst="rect">
            <a:avLst/>
          </a:prstGeom>
          <a:noFill/>
        </p:spPr>
        <p:txBody>
          <a:bodyPr wrap="square" rtlCol="0">
            <a:spAutoFit/>
          </a:bodyPr>
          <a:lstStyle/>
          <a:p>
            <a:r>
              <a:rPr lang="en-US" sz="1400" b="1" dirty="0">
                <a:latin typeface="Gill Sans MT" panose="020B0502020104020203" pitchFamily="34" charset="77"/>
              </a:rPr>
              <a:t>Corporate Human Resources Contacts</a:t>
            </a:r>
            <a:endParaRPr lang="en-US" sz="1400" dirty="0">
              <a:latin typeface="Gill Sans MT" panose="020B0502020104020203" pitchFamily="34" charset="77"/>
            </a:endParaRPr>
          </a:p>
        </p:txBody>
      </p:sp>
      <p:grpSp>
        <p:nvGrpSpPr>
          <p:cNvPr id="48" name="Group 8">
            <a:extLst>
              <a:ext uri="{FF2B5EF4-FFF2-40B4-BE49-F238E27FC236}">
                <a16:creationId xmlns:a16="http://schemas.microsoft.com/office/drawing/2014/main" id="{8F03AAFC-529A-BC41-9702-01CED3025A20}"/>
              </a:ext>
            </a:extLst>
          </p:cNvPr>
          <p:cNvGrpSpPr/>
          <p:nvPr/>
        </p:nvGrpSpPr>
        <p:grpSpPr>
          <a:xfrm>
            <a:off x="6701559" y="5478675"/>
            <a:ext cx="416809" cy="366279"/>
            <a:chOff x="0" y="0"/>
            <a:chExt cx="219988" cy="193319"/>
          </a:xfrm>
          <a:solidFill>
            <a:srgbClr val="92D050"/>
          </a:solidFill>
        </p:grpSpPr>
        <p:sp>
          <p:nvSpPr>
            <p:cNvPr id="49" name="Freeform 1167">
              <a:extLst>
                <a:ext uri="{FF2B5EF4-FFF2-40B4-BE49-F238E27FC236}">
                  <a16:creationId xmlns:a16="http://schemas.microsoft.com/office/drawing/2014/main" id="{20C756D8-2D26-8348-A6E0-745C52142736}"/>
                </a:ext>
              </a:extLst>
            </p:cNvPr>
            <p:cNvSpPr/>
            <p:nvPr/>
          </p:nvSpPr>
          <p:spPr>
            <a:xfrm>
              <a:off x="-1" y="19994"/>
              <a:ext cx="193326" cy="173326"/>
            </a:xfrm>
            <a:custGeom>
              <a:avLst/>
              <a:gdLst/>
              <a:ahLst/>
              <a:cxnLst>
                <a:cxn ang="0">
                  <a:pos x="wd2" y="hd2"/>
                </a:cxn>
                <a:cxn ang="5400000">
                  <a:pos x="wd2" y="hd2"/>
                </a:cxn>
                <a:cxn ang="10800000">
                  <a:pos x="wd2" y="hd2"/>
                </a:cxn>
                <a:cxn ang="16200000">
                  <a:pos x="wd2" y="hd2"/>
                </a:cxn>
              </a:cxnLst>
              <a:rect l="0" t="0" r="r" b="b"/>
              <a:pathLst>
                <a:path w="21600" h="21600" extrusionOk="0">
                  <a:moveTo>
                    <a:pt x="19173" y="21600"/>
                  </a:moveTo>
                  <a:lnTo>
                    <a:pt x="2427" y="21600"/>
                  </a:lnTo>
                  <a:lnTo>
                    <a:pt x="485" y="21053"/>
                  </a:lnTo>
                  <a:lnTo>
                    <a:pt x="0" y="18866"/>
                  </a:lnTo>
                  <a:lnTo>
                    <a:pt x="0" y="2734"/>
                  </a:lnTo>
                  <a:lnTo>
                    <a:pt x="243" y="1641"/>
                  </a:lnTo>
                  <a:lnTo>
                    <a:pt x="485" y="820"/>
                  </a:lnTo>
                  <a:lnTo>
                    <a:pt x="1456" y="273"/>
                  </a:lnTo>
                  <a:lnTo>
                    <a:pt x="2427" y="0"/>
                  </a:lnTo>
                  <a:lnTo>
                    <a:pt x="14319" y="0"/>
                  </a:lnTo>
                  <a:lnTo>
                    <a:pt x="14319" y="2734"/>
                  </a:lnTo>
                  <a:lnTo>
                    <a:pt x="2427" y="2734"/>
                  </a:lnTo>
                  <a:lnTo>
                    <a:pt x="2427" y="18866"/>
                  </a:lnTo>
                  <a:lnTo>
                    <a:pt x="19173" y="18866"/>
                  </a:lnTo>
                  <a:lnTo>
                    <a:pt x="19173" y="12030"/>
                  </a:lnTo>
                  <a:lnTo>
                    <a:pt x="21600" y="12030"/>
                  </a:lnTo>
                  <a:lnTo>
                    <a:pt x="21600" y="18866"/>
                  </a:lnTo>
                  <a:lnTo>
                    <a:pt x="21357" y="19959"/>
                  </a:lnTo>
                  <a:lnTo>
                    <a:pt x="20872" y="21053"/>
                  </a:lnTo>
                  <a:lnTo>
                    <a:pt x="20144" y="21327"/>
                  </a:lnTo>
                  <a:lnTo>
                    <a:pt x="19173"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a:p>
          </p:txBody>
        </p:sp>
        <p:sp>
          <p:nvSpPr>
            <p:cNvPr id="50" name="Freeform 1168">
              <a:extLst>
                <a:ext uri="{FF2B5EF4-FFF2-40B4-BE49-F238E27FC236}">
                  <a16:creationId xmlns:a16="http://schemas.microsoft.com/office/drawing/2014/main" id="{BB98F323-9BAC-2D4D-9010-2B310E74915F}"/>
                </a:ext>
              </a:extLst>
            </p:cNvPr>
            <p:cNvSpPr/>
            <p:nvPr/>
          </p:nvSpPr>
          <p:spPr>
            <a:xfrm>
              <a:off x="39995" y="-1"/>
              <a:ext cx="179994" cy="146660"/>
            </a:xfrm>
            <a:custGeom>
              <a:avLst/>
              <a:gdLst/>
              <a:ahLst/>
              <a:cxnLst>
                <a:cxn ang="0">
                  <a:pos x="wd2" y="hd2"/>
                </a:cxn>
                <a:cxn ang="5400000">
                  <a:pos x="wd2" y="hd2"/>
                </a:cxn>
                <a:cxn ang="10800000">
                  <a:pos x="wd2" y="hd2"/>
                </a:cxn>
                <a:cxn ang="16200000">
                  <a:pos x="wd2" y="hd2"/>
                </a:cxn>
              </a:cxnLst>
              <a:rect l="0" t="0" r="r" b="b"/>
              <a:pathLst>
                <a:path w="21600" h="21600" extrusionOk="0">
                  <a:moveTo>
                    <a:pt x="6562" y="21600"/>
                  </a:moveTo>
                  <a:lnTo>
                    <a:pt x="0" y="14185"/>
                  </a:lnTo>
                  <a:lnTo>
                    <a:pt x="2734" y="10961"/>
                  </a:lnTo>
                  <a:lnTo>
                    <a:pt x="6562" y="16119"/>
                  </a:lnTo>
                  <a:lnTo>
                    <a:pt x="18866" y="0"/>
                  </a:lnTo>
                  <a:lnTo>
                    <a:pt x="21600" y="2579"/>
                  </a:lnTo>
                  <a:lnTo>
                    <a:pt x="6562" y="21600"/>
                  </a:lnTo>
                  <a:close/>
                </a:path>
              </a:pathLst>
            </a:custGeom>
            <a:grpFill/>
            <a:ln w="12700" cap="flat">
              <a:noFill/>
              <a:miter lim="400000"/>
            </a:ln>
            <a:effectLst/>
          </p:spPr>
          <p:txBody>
            <a:bodyPr wrap="square" lIns="60959" tIns="60959" rIns="60959" bIns="60959" numCol="1" anchor="t">
              <a:noAutofit/>
            </a:bodyPr>
            <a:lstStyle/>
            <a:p>
              <a:pPr>
                <a:defRPr>
                  <a:solidFill>
                    <a:srgbClr val="404040"/>
                  </a:solidFill>
                </a:defRPr>
              </a:pPr>
              <a:endParaRPr sz="2400" dirty="0"/>
            </a:p>
          </p:txBody>
        </p:sp>
      </p:grpSp>
    </p:spTree>
    <p:extLst>
      <p:ext uri="{BB962C8B-B14F-4D97-AF65-F5344CB8AC3E}">
        <p14:creationId xmlns:p14="http://schemas.microsoft.com/office/powerpoint/2010/main" val="19374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iterate>
                                    <p:tmAbs val="0"/>
                                  </p:iterate>
                                  <p:childTnLst>
                                    <p:set>
                                      <p:cBhvr>
                                        <p:cTn id="16" fill="hold"/>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iterate>
                                    <p:tmAbs val="0"/>
                                  </p:iterate>
                                  <p:childTnLst>
                                    <p:set>
                                      <p:cBhvr>
                                        <p:cTn id="21" fill="hold"/>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iterate>
                                    <p:tmAbs val="0"/>
                                  </p:iterate>
                                  <p:childTnLst>
                                    <p:set>
                                      <p:cBhvr>
                                        <p:cTn id="26" fill="hold"/>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iterate>
                                    <p:tmAbs val="0"/>
                                  </p:iterate>
                                  <p:childTnLst>
                                    <p:set>
                                      <p:cBhvr>
                                        <p:cTn id="31" fill="hold"/>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32" grpId="0" animBg="1" advAuto="0"/>
      <p:bldP spid="36" grpId="0" animBg="1" advAuto="0"/>
      <p:bldP spid="40" grpId="0" animBg="1" advAuto="0"/>
      <p:bldP spid="44" grpId="0" animBg="1" advAuto="0"/>
      <p:bldP spid="48"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39B3926-E85B-4A26-9B3F-E25214148055}" vid="{1A7108FB-B8FB-4692-8544-C91BF815850C}"/>
    </a:ext>
  </a:extLst>
</a:theme>
</file>

<file path=docProps/app.xml><?xml version="1.0" encoding="utf-8"?>
<Properties xmlns="http://schemas.openxmlformats.org/officeDocument/2006/extended-properties" xmlns:vt="http://schemas.openxmlformats.org/officeDocument/2006/docPropsVTypes">
  <Template>DBS</Template>
  <TotalTime>47</TotalTime>
  <Words>971</Words>
  <Application>Microsoft Macintosh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Briscoe</dc:creator>
  <cp:lastModifiedBy>Jonny Shiver</cp:lastModifiedBy>
  <cp:revision>5</cp:revision>
  <dcterms:created xsi:type="dcterms:W3CDTF">2023-10-19T20:11:35Z</dcterms:created>
  <dcterms:modified xsi:type="dcterms:W3CDTF">2023-10-30T22:15:06Z</dcterms:modified>
</cp:coreProperties>
</file>