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riscoe" userId="2c8318a7-68d9-49c1-832f-f471303d81e0" providerId="ADAL" clId="{10B4F060-C4A7-4E4C-863E-614392ADFA36}"/>
    <pc:docChg chg="undo custSel addSld delSld modSld">
      <pc:chgData name="Mark Briscoe" userId="2c8318a7-68d9-49c1-832f-f471303d81e0" providerId="ADAL" clId="{10B4F060-C4A7-4E4C-863E-614392ADFA36}" dt="2023-10-19T20:14:19.025" v="4" actId="47"/>
      <pc:docMkLst>
        <pc:docMk/>
      </pc:docMkLst>
      <pc:sldChg chg="addSp delSp new del mod">
        <pc:chgData name="Mark Briscoe" userId="2c8318a7-68d9-49c1-832f-f471303d81e0" providerId="ADAL" clId="{10B4F060-C4A7-4E4C-863E-614392ADFA36}" dt="2023-10-19T20:14:19.025" v="4" actId="47"/>
        <pc:sldMkLst>
          <pc:docMk/>
          <pc:sldMk cId="524076018" sldId="257"/>
        </pc:sldMkLst>
        <pc:spChg chg="add del">
          <ac:chgData name="Mark Briscoe" userId="2c8318a7-68d9-49c1-832f-f471303d81e0" providerId="ADAL" clId="{10B4F060-C4A7-4E4C-863E-614392ADFA36}" dt="2023-10-19T20:12:59.847" v="2" actId="478"/>
          <ac:spMkLst>
            <pc:docMk/>
            <pc:sldMk cId="524076018" sldId="257"/>
            <ac:spMk id="2" creationId="{990B73D2-2DC4-B9FA-F6C5-CCE18C6FB668}"/>
          </ac:spMkLst>
        </pc:spChg>
      </pc:sldChg>
      <pc:sldChg chg="new">
        <pc:chgData name="Mark Briscoe" userId="2c8318a7-68d9-49c1-832f-f471303d81e0" providerId="ADAL" clId="{10B4F060-C4A7-4E4C-863E-614392ADFA36}" dt="2023-10-19T20:13:21.458" v="3" actId="680"/>
        <pc:sldMkLst>
          <pc:docMk/>
          <pc:sldMk cId="341931985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green and white background&#10;&#10;Description automatically generated">
            <a:extLst>
              <a:ext uri="{FF2B5EF4-FFF2-40B4-BE49-F238E27FC236}">
                <a16:creationId xmlns:a16="http://schemas.microsoft.com/office/drawing/2014/main" id="{D257CDDA-B354-DC30-40A5-925AB8DC1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32B0-BFE8-EEE6-CF60-CCB6077F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850A8-2D5B-F349-064B-CDBF6628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9739-2EEA-EE99-DE84-E49B9761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DC009-D4CA-DDCE-BB10-970B6055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A178A-D93A-42A4-31EF-3E6BF97D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A92E3-AA39-0FA9-832F-6D0687D3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D4F04-B263-64D2-7E88-6351016C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05774-E79E-CDA0-6E58-76E738AC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83F1-7439-56C3-4785-9DE38E2F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CB0AF-D768-F16E-B9A9-C0387DDE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BB66AA-2671-A329-89F9-EB67B679E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52954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B6CE7B-B728-6D38-E8A3-64B65DEC7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2128837"/>
            <a:ext cx="10810874" cy="430521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0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8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393D-E510-87BF-818F-D6330819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8D3B-772E-EE5B-445B-50E8234A8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F2D6E-1624-9AEB-6901-067DA1197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6F39A-11F4-4DC5-9A8F-D56D3E7A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522B9-98C6-354D-4445-5BFCC336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320C7-ABD7-3CB5-6F04-E39227D3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90-9D78-D1E5-46A8-04CB5DE0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6981B-2485-2CED-B78A-2A79454A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998E9-C0AB-114F-F8DC-15AE1006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6EC17-C54C-92B1-A221-C79FE9365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DB10F-F8E1-D311-96DA-CACB6EF8C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24151-A3BE-F425-3AE1-F552361F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6ECBC-E23E-B003-553A-12A74F7F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7F724-EF47-4508-0360-CAED8883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2A07-5736-F1B7-5A7E-1A1104CE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2E279-4497-134F-F101-F57B64ED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6045-73A5-DB21-DFED-9DA5C70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340D0-DAE6-26C3-7DFD-D0A85BC0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32F61-B472-D7BC-956E-7758E59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6A459-684B-1A8B-C5A2-04167423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3381C-F437-2083-8451-3BF02349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8D0-19EC-48B9-91B6-61094AEF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BEAC-36AC-35B4-E7E9-69CB8842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885FE-6544-267D-0D13-28101C811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77632-5AF4-DD03-C583-4BE56A02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1039-1820-D723-7517-11236B48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9271-70A7-CBB3-4318-1A1D3D59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651E-9E75-14D5-0874-2819AE1C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80A90-967E-590E-1010-9D7905420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7025A-17D5-6278-1C9A-0F0D370A2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CA4-3C06-84D2-37B2-547CC955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CD97A-FF91-19D9-B8CE-7A6E0B0A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05B02-EB38-111A-7EAB-7FDA04DB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ED4D8-4706-F5CA-700A-45AEDDA2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C5A97-A2B4-72CE-D4F1-DE36B46D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1890-4B55-49DC-315B-9083A55DC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E8C5-B9DF-4452-97B8-2A3D43A35B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A086-E06B-7BBA-03D9-229E46FCA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C7C1-E1AF-5F04-9C24-263311B2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B329-0255-45BF-963F-C319722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coverage/home-health-services" TargetMode="External"/><Relationship Id="rId2" Type="http://schemas.openxmlformats.org/officeDocument/2006/relationships/hyperlink" Target="https://www.medicare.gov/Pubs/pdf/10153-Medicare-Skilled-Nursing-Facility-Ca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are.gov/media/skilled-nursing-facility-checklis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msteam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5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C2A413-C7A1-8FBD-050C-951B3FBCB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Power of Underwriters Compels You- Finding Solutions</a:t>
            </a:r>
          </a:p>
          <a:p>
            <a:endParaRPr lang="en-US" dirty="0"/>
          </a:p>
          <a:p>
            <a:r>
              <a:rPr lang="en-US" dirty="0"/>
              <a:t>- Many short term(1 year or less) options available</a:t>
            </a:r>
          </a:p>
          <a:p>
            <a:r>
              <a:rPr lang="en-US" dirty="0"/>
              <a:t>- Find solutions that fit around current coverage</a:t>
            </a:r>
          </a:p>
          <a:p>
            <a:r>
              <a:rPr lang="en-US" dirty="0"/>
              <a:t>- Protect against high velocity risk</a:t>
            </a:r>
          </a:p>
          <a:p>
            <a:r>
              <a:rPr lang="en-US" dirty="0"/>
              <a:t>- Looks for niches in Underwriting</a:t>
            </a:r>
          </a:p>
          <a:p>
            <a:r>
              <a:rPr lang="en-US" dirty="0"/>
              <a:t>- Take a hard look at overbuying now</a:t>
            </a:r>
          </a:p>
        </p:txBody>
      </p:sp>
    </p:spTree>
    <p:extLst>
      <p:ext uri="{BB962C8B-B14F-4D97-AF65-F5344CB8AC3E}">
        <p14:creationId xmlns:p14="http://schemas.microsoft.com/office/powerpoint/2010/main" val="113910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4DD4C-C540-5A35-3BAC-B272DFFD0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https://www.medicare.gov/Pubs/pdf/10153-Medicare-Skilled-Nursing-Facility-Care.pdf</a:t>
            </a:r>
            <a:endParaRPr lang="en-US" dirty="0"/>
          </a:p>
          <a:p>
            <a:r>
              <a:rPr lang="en-US" dirty="0">
                <a:hlinkClick r:id="rId3"/>
              </a:rPr>
              <a:t>https://www.medicare.gov/coverage/home-health-services</a:t>
            </a:r>
            <a:endParaRPr lang="en-US" dirty="0"/>
          </a:p>
          <a:p>
            <a:r>
              <a:rPr lang="en-US" dirty="0">
                <a:hlinkClick r:id="rId4"/>
              </a:rPr>
              <a:t>https://www.medicare.gov/media/skilled-nursing-facility-checklist.pdf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43B79-72FD-ACD4-92E8-068E4F3F1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Thanks For Listening!</a:t>
            </a:r>
          </a:p>
          <a:p>
            <a:pPr algn="ctr"/>
            <a:r>
              <a:rPr lang="en-US" dirty="0"/>
              <a:t>For Questions, Please Reach out to Chalen Jackson</a:t>
            </a:r>
          </a:p>
          <a:p>
            <a:pPr algn="ctr"/>
            <a:r>
              <a:rPr lang="en-US" dirty="0"/>
              <a:t>chalen.jackson@smsteam.net</a:t>
            </a:r>
          </a:p>
          <a:p>
            <a:pPr algn="ctr"/>
            <a:r>
              <a:rPr lang="en-US" dirty="0"/>
              <a:t>573-283-8979</a:t>
            </a:r>
          </a:p>
          <a:p>
            <a:pPr algn="ctr"/>
            <a:r>
              <a:rPr lang="en-US" dirty="0">
                <a:hlinkClick r:id="rId2"/>
              </a:rPr>
              <a:t>www.smsteam.net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3CCC0-4C4C-D82D-D4F0-22BB8E36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99" y="4834498"/>
            <a:ext cx="333480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F52AD-383E-D963-337E-632BA497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99" y="2682175"/>
            <a:ext cx="3334801" cy="149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D90E9-F6A4-17AD-B317-68BF7AE7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97" y="2128837"/>
            <a:ext cx="4777604" cy="21486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49F0E-B352-7016-6409-6D4692081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Help Your Clients Avoid Skilled Care Purgatory</a:t>
            </a:r>
          </a:p>
          <a:p>
            <a:pPr algn="ctr"/>
            <a:r>
              <a:rPr lang="en-US" sz="2000" dirty="0"/>
              <a:t>Mitigating Medicare Coverage Gaps</a:t>
            </a:r>
          </a:p>
          <a:p>
            <a:pPr algn="ctr"/>
            <a:r>
              <a:rPr lang="en-US" sz="2000" dirty="0"/>
              <a:t>Chalen Jackson</a:t>
            </a:r>
          </a:p>
          <a:p>
            <a:pPr algn="ctr"/>
            <a:r>
              <a:rPr lang="en-US" sz="2000" dirty="0"/>
              <a:t>Key Accounts Specialist and Compliance Officer</a:t>
            </a:r>
          </a:p>
        </p:txBody>
      </p:sp>
    </p:spTree>
    <p:extLst>
      <p:ext uri="{BB962C8B-B14F-4D97-AF65-F5344CB8AC3E}">
        <p14:creationId xmlns:p14="http://schemas.microsoft.com/office/powerpoint/2010/main" val="341931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48D2C3-1856-3A29-B2BC-B55CC9723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- Medicare Coverage of Skilled Nursing</a:t>
            </a:r>
          </a:p>
          <a:p>
            <a:r>
              <a:rPr lang="en-US" dirty="0"/>
              <a:t>- When The Clock Strikes Midnight on the Third Night</a:t>
            </a:r>
          </a:p>
          <a:p>
            <a:r>
              <a:rPr lang="en-US" dirty="0"/>
              <a:t>- Costs of Care and Benefit Periods</a:t>
            </a:r>
          </a:p>
          <a:p>
            <a:r>
              <a:rPr lang="en-US" dirty="0"/>
              <a:t>- For Whom the Actuarial Bell Tolls</a:t>
            </a:r>
          </a:p>
          <a:p>
            <a:r>
              <a:rPr lang="en-US" dirty="0"/>
              <a:t>- A Friendly Spirit in your Home</a:t>
            </a:r>
          </a:p>
          <a:p>
            <a:r>
              <a:rPr lang="en-US" dirty="0"/>
              <a:t>- It </a:t>
            </a:r>
            <a:r>
              <a:rPr lang="en-US" dirty="0" err="1"/>
              <a:t>Ain’t</a:t>
            </a:r>
            <a:r>
              <a:rPr lang="en-US" dirty="0"/>
              <a:t> easy Using Ouija- Talking to providers</a:t>
            </a:r>
          </a:p>
          <a:p>
            <a:r>
              <a:rPr lang="en-US" dirty="0"/>
              <a:t>- The Power of Underwriters Compels You!- Product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7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958E1-9A43-F98D-8D49-927D0555E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Medicare Covers Skilled Nursing Care under limited cases</a:t>
            </a:r>
          </a:p>
          <a:p>
            <a:endParaRPr lang="en-US" dirty="0"/>
          </a:p>
          <a:p>
            <a:r>
              <a:rPr lang="en-US" dirty="0"/>
              <a:t>- You must (in general) have spent three midnights as a hospital inpatient</a:t>
            </a:r>
          </a:p>
          <a:p>
            <a:r>
              <a:rPr lang="en-US" dirty="0"/>
              <a:t>- Your Doctor agrees you need daily skilled care for trained staff</a:t>
            </a:r>
          </a:p>
          <a:p>
            <a:r>
              <a:rPr lang="en-US" dirty="0"/>
              <a:t>- You need this care for a hospital related condition, or a condition that develops while receiving care for one</a:t>
            </a:r>
          </a:p>
          <a:p>
            <a:r>
              <a:rPr lang="en-US" dirty="0"/>
              <a:t>- Must be at a Medicare Certified Facility</a:t>
            </a:r>
          </a:p>
        </p:txBody>
      </p:sp>
    </p:spTree>
    <p:extLst>
      <p:ext uri="{BB962C8B-B14F-4D97-AF65-F5344CB8AC3E}">
        <p14:creationId xmlns:p14="http://schemas.microsoft.com/office/powerpoint/2010/main" val="118261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FE2EB6-C4B1-B2F2-257D-4FCE82848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the Clock Strikes Midnight- The Third Time</a:t>
            </a:r>
          </a:p>
          <a:p>
            <a:endParaRPr lang="en-US" dirty="0"/>
          </a:p>
          <a:p>
            <a:r>
              <a:rPr lang="en-US" dirty="0"/>
              <a:t>- Impact of Waiving the Three-Midnight Rule</a:t>
            </a:r>
          </a:p>
          <a:p>
            <a:r>
              <a:rPr lang="en-US" dirty="0"/>
              <a:t>- Who can waive the rule now</a:t>
            </a:r>
          </a:p>
          <a:p>
            <a:r>
              <a:rPr lang="en-US" dirty="0"/>
              <a:t>- Impacts on readmission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5243B-F53E-359F-A485-4914EA3F0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Costs of Care can make you Pale with Fright!</a:t>
            </a:r>
          </a:p>
          <a:p>
            <a:endParaRPr lang="en-US" dirty="0"/>
          </a:p>
          <a:p>
            <a:r>
              <a:rPr lang="en-US" dirty="0"/>
              <a:t>- In general, a beneficiary will pay nothing for the first 20 days of approved care</a:t>
            </a:r>
          </a:p>
          <a:p>
            <a:r>
              <a:rPr lang="en-US" dirty="0"/>
              <a:t>- Days 21-100- $200 per day!</a:t>
            </a:r>
          </a:p>
          <a:p>
            <a:r>
              <a:rPr lang="en-US" dirty="0"/>
              <a:t>- Day 101+: ALL COSTS</a:t>
            </a:r>
          </a:p>
          <a:p>
            <a:r>
              <a:rPr lang="en-US" dirty="0"/>
              <a:t>- Importance of shopping around providers</a:t>
            </a:r>
          </a:p>
        </p:txBody>
      </p:sp>
    </p:spTree>
    <p:extLst>
      <p:ext uri="{BB962C8B-B14F-4D97-AF65-F5344CB8AC3E}">
        <p14:creationId xmlns:p14="http://schemas.microsoft.com/office/powerpoint/2010/main" val="148107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4C57C-BCCF-16BF-2DC0-36D823512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Whom the Actuarial Bell Tolls</a:t>
            </a:r>
          </a:p>
          <a:p>
            <a:endParaRPr lang="en-US" dirty="0"/>
          </a:p>
          <a:p>
            <a:r>
              <a:rPr lang="en-US" dirty="0"/>
              <a:t>- To continue to receive care, you must show improvement</a:t>
            </a:r>
          </a:p>
          <a:p>
            <a:r>
              <a:rPr lang="en-US" dirty="0"/>
              <a:t>- Or show evidence your condition would deteriorate without care</a:t>
            </a:r>
          </a:p>
          <a:p>
            <a:r>
              <a:rPr lang="en-US" dirty="0"/>
              <a:t>- Medicare Advantage vs Original Medicare</a:t>
            </a:r>
          </a:p>
          <a:p>
            <a:r>
              <a:rPr lang="en-US" dirty="0"/>
              <a:t>- Discharge and Readmission</a:t>
            </a:r>
          </a:p>
        </p:txBody>
      </p:sp>
    </p:spTree>
    <p:extLst>
      <p:ext uri="{BB962C8B-B14F-4D97-AF65-F5344CB8AC3E}">
        <p14:creationId xmlns:p14="http://schemas.microsoft.com/office/powerpoint/2010/main" val="39429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08D39-F1A6-B43A-6B40-28909C2DC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Friendly Spirit In Your Home-Home Care Options for Skilled Care</a:t>
            </a:r>
          </a:p>
          <a:p>
            <a:endParaRPr lang="en-US" dirty="0"/>
          </a:p>
          <a:p>
            <a:r>
              <a:rPr lang="en-US" dirty="0"/>
              <a:t>- Does not cover custodial care, may cover home aide services</a:t>
            </a:r>
          </a:p>
          <a:p>
            <a:r>
              <a:rPr lang="en-US" dirty="0"/>
              <a:t>- Requires a face to face visit before approving home care</a:t>
            </a:r>
          </a:p>
          <a:p>
            <a:r>
              <a:rPr lang="en-US" dirty="0"/>
              <a:t>- difficulty or danger in travelling for care</a:t>
            </a:r>
          </a:p>
          <a:p>
            <a:r>
              <a:rPr lang="en-US" dirty="0"/>
              <a:t>- $0 for home health services</a:t>
            </a:r>
          </a:p>
          <a:p>
            <a:r>
              <a:rPr lang="en-US" dirty="0"/>
              <a:t>- 20% for part B covered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B6F064-F4F2-5220-1074-17E43BFE5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en-US" dirty="0" err="1"/>
              <a:t>Ain’t</a:t>
            </a:r>
            <a:r>
              <a:rPr lang="en-US" dirty="0"/>
              <a:t> easy using Ouija- Talking to Providers</a:t>
            </a:r>
          </a:p>
          <a:p>
            <a:endParaRPr lang="en-US" dirty="0"/>
          </a:p>
          <a:p>
            <a:r>
              <a:rPr lang="en-US" dirty="0"/>
              <a:t>- The best way to protect your clients is to talk</a:t>
            </a:r>
          </a:p>
          <a:p>
            <a:r>
              <a:rPr lang="en-US" dirty="0"/>
              <a:t>- Ask the questions they will have to ask</a:t>
            </a:r>
          </a:p>
          <a:p>
            <a:r>
              <a:rPr lang="en-US" dirty="0"/>
              <a:t>- Find average costs, length of stay, quality ratings</a:t>
            </a:r>
          </a:p>
          <a:p>
            <a:r>
              <a:rPr lang="en-US" dirty="0"/>
              <a:t>- Anticipate staffing issues under new guidance</a:t>
            </a:r>
          </a:p>
        </p:txBody>
      </p:sp>
    </p:spTree>
    <p:extLst>
      <p:ext uri="{BB962C8B-B14F-4D97-AF65-F5344CB8AC3E}">
        <p14:creationId xmlns:p14="http://schemas.microsoft.com/office/powerpoint/2010/main" val="214245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9B3926-E85B-4A26-9B3F-E25214148055}" vid="{1A7108FB-B8FB-4692-8544-C91BF81585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DBS</Template>
  <TotalTime>231</TotalTime>
  <Words>466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Briscoe</dc:creator>
  <cp:lastModifiedBy>Chalen Jackson</cp:lastModifiedBy>
  <cp:revision>4</cp:revision>
  <dcterms:created xsi:type="dcterms:W3CDTF">2023-10-19T20:11:35Z</dcterms:created>
  <dcterms:modified xsi:type="dcterms:W3CDTF">2023-10-31T17:04:06Z</dcterms:modified>
</cp:coreProperties>
</file>