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65" r:id="rId3"/>
    <p:sldId id="266" r:id="rId4"/>
    <p:sldId id="272" r:id="rId5"/>
    <p:sldId id="261" r:id="rId6"/>
    <p:sldId id="273" r:id="rId7"/>
    <p:sldId id="262" r:id="rId8"/>
    <p:sldId id="264" r:id="rId9"/>
    <p:sldId id="271" r:id="rId10"/>
    <p:sldId id="269" r:id="rId11"/>
    <p:sldId id="270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95D1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86"/>
    <p:restoredTop sz="90612"/>
  </p:normalViewPr>
  <p:slideViewPr>
    <p:cSldViewPr snapToGrid="0">
      <p:cViewPr varScale="1">
        <p:scale>
          <a:sx n="111" d="100"/>
          <a:sy n="111" d="100"/>
        </p:scale>
        <p:origin x="1592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645F9-3D89-9943-8A8B-F8AF62C443F3}" type="datetimeFigureOut">
              <a:rPr lang="en-US" smtClean="0"/>
              <a:t>6/26/24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EEEF0-A858-2E48-BA93-5C8B14193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39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EEEF0-A858-2E48-BA93-5C8B141931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6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EEEF0-A858-2E48-BA93-5C8B141931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42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EEEF0-A858-2E48-BA93-5C8B141931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69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you earn the LUTCF® designation, you receive so much more than a recognized designation. A new agent or advisor will gain fundamental, yet critical prospecting and selling skills, along with a thorough working knowledge of life, financial planning, and multi-line products and services. Advanced planning concepts include employee benefits, estate planning, and special needs planning.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EEEF0-A858-2E48-BA93-5C8B141931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77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EEEF0-A858-2E48-BA93-5C8B141931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59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Since 1984 over 70,000 agents have earned the Life Underwriter Training Council Fell (LUTCF®) designation.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Among the most respected designations in the industry, LUTCF is perfect for new advisors looking to earn their first designation.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LUTCF provides a broad overview of the insurance and financial services industry including ethics, discovery and fact-finding, prospecting, life insurance, property casualty insurance, advanced planning and much more.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EEEF0-A858-2E48-BA93-5C8B141931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86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goal of the LUTCF program is to help newer agents succeed in the business by increasing their knowledge and effectiveness.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LUTCF students will also receive one year of NAIFA membership at no cost to them.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EEEF0-A858-2E48-BA93-5C8B141931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66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EEEF0-A858-2E48-BA93-5C8B141931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60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 important element of the LUTCF program is the one on one feedback provided by LUTCF mentors.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Mentor meetings can be conducted individually or in group mentoring sessions.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EEEF0-A858-2E48-BA93-5C8B141931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93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EEEF0-A858-2E48-BA93-5C8B141931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95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Three courses make up the LUTCF curriculum, Course 1: Advising Process, Risk Management, and Life Insurance, Course 2: Investment and Protection Products, Course 3: Wealth Management, Retirement Planning, and Estate Planning.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three courses must be completed in order to earn the LUTCF. It will take approximately 12 months to earn the LUTCF designation.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Within each course are educational modules. These are self paced and can be viewed on your personal computer. Following each course module the student must complete a learner guide and meet with their mentor to discuss what they have learned.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addition, three course tests must be passed with an 80% score or higher and a final examination must be passed.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student must then apply for the LUTCF designation and the applicant must be a NAIFA member at the time of LUTCF conferment.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EEEF0-A858-2E48-BA93-5C8B141931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83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EEEF0-A858-2E48-BA93-5C8B141931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77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EEEF0-A858-2E48-BA93-5C8B141931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06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9F389-D6A2-AE56-C4A2-009FF6D11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A38E79-F72D-F8F6-3BC1-D4AAB8127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F44CD-4D6F-8825-5D0C-9CCC9A423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5814-2D03-8247-ABFE-956F43250405}" type="datetimeFigureOut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41EB4-088C-D6AF-AA58-B4208B9A4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50E9D-7950-03E2-7859-2354D070D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F704-7860-A046-8DAA-8A44C21BE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3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76302-59B9-BB57-2804-9EE3BB69A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FEE7E-F315-BDCE-5996-8506A10CF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5C816-F8FF-A1D3-BFD8-9A435B1C5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5814-2D03-8247-ABFE-956F43250405}" type="datetimeFigureOut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292F3-989C-6114-26A5-3F4BA666E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82A5C-C84F-E4A3-EB94-BD56C4E28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F704-7860-A046-8DAA-8A44C21BE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6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9BA2B0-1A97-8798-86C0-1FC2983C0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CDB841-65C9-5738-183D-284A15DB8F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FA7C0-7CA6-1948-5161-7C31334DF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5814-2D03-8247-ABFE-956F43250405}" type="datetimeFigureOut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6557C-CC01-718C-F4A7-AB23E2F2A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2859F-92FA-2E25-14A3-FE6D2C444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F704-7860-A046-8DAA-8A44C21BE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6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F20FB-3FA0-B4EA-1A68-926808C45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4BACB-BDD9-93C0-88FB-1A023B326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45226-31AB-E7B1-5C15-EB3F0821F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5814-2D03-8247-ABFE-956F43250405}" type="datetimeFigureOut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96C5F-CCBC-1528-0CD5-87ACFDAA1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6A6A0-ACB6-9CA8-AC90-0494F29F7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F704-7860-A046-8DAA-8A44C21BE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87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74497-8909-931E-89E1-40944F23A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87508-0DB9-9113-2F36-296C8F176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10BA4-56AA-16EB-6F6C-5300B6FED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5814-2D03-8247-ABFE-956F43250405}" type="datetimeFigureOut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34731-7445-7FD3-03BC-B9DD040B1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4927D-7EB1-23BE-3FF5-F6293ACBC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F704-7860-A046-8DAA-8A44C21BE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4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761B7-6F92-81A7-45C0-C90419744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FED6B-33B0-4B9C-C750-77F52F7106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FDF478-0898-FE3D-03CC-65886E369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6AB9E-5621-5CC3-F7A4-EF40B23BF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5814-2D03-8247-ABFE-956F43250405}" type="datetimeFigureOut">
              <a:rPr lang="en-US" smtClean="0"/>
              <a:t>6/26/24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EDB23-AE86-69AA-13EE-BBD67D0A9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8754F-58DB-2888-BD8A-65C5235A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F704-7860-A046-8DAA-8A44C21BE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89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B5C0-A068-B206-CE4B-E8D2A1E9D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7348-EF36-4FBF-71CF-AD9F4936F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46E28-1262-6802-AFCF-163D566D7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DF4507-D8A2-DC4A-C60C-E5444DD633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456AA3-AB7A-8AE7-8F83-7F1C7D7D5B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DC32C-95CF-797E-31D7-0FEECD25C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5814-2D03-8247-ABFE-956F43250405}" type="datetimeFigureOut">
              <a:rPr lang="en-US" smtClean="0"/>
              <a:t>6/26/24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5230B8-BB19-8534-C89E-3D29EFFC2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C2E15F-7D20-2387-60E6-1BDF040D3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F704-7860-A046-8DAA-8A44C21BE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05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5CC1A-3564-602C-4EAD-2301D2771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B8A736-1A76-5E36-3054-42BB0513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5814-2D03-8247-ABFE-956F43250405}" type="datetimeFigureOut">
              <a:rPr lang="en-US" smtClean="0"/>
              <a:t>6/26/24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7F51DF-C81F-B555-2A29-248B6B1D7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25A2E-DDC5-C468-B503-96C8AE98D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F704-7860-A046-8DAA-8A44C21BE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4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3AD6E2-867D-B283-FE77-C9B492DD1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5814-2D03-8247-ABFE-956F43250405}" type="datetimeFigureOut">
              <a:rPr lang="en-US" smtClean="0"/>
              <a:t>6/26/24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15FC0D-BDB4-109A-FFBA-98798A4A4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1E887-24EC-9C1A-4F65-789A0C900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F704-7860-A046-8DAA-8A44C21BE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7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E174C-323D-5F64-3557-F878E78CA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46521-A66E-86D8-94B3-3A5CB0AB6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6EB66E-660D-4EDC-B41E-FC915AA2A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F7419-8149-EE24-7A1B-244FCD089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5814-2D03-8247-ABFE-956F43250405}" type="datetimeFigureOut">
              <a:rPr lang="en-US" smtClean="0"/>
              <a:t>6/26/24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F17F-4E81-6078-0C17-F5031A86F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A9880-59FA-6F2D-DDA5-58A0E64A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F704-7860-A046-8DAA-8A44C21BE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5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EFE45-3610-9C0D-D790-14396CDCD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0A32CB-7167-B528-6E87-1D8CBDD3FD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90D675-7D25-8EB9-30DA-A268F92B1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7A7A3B-6910-BEDE-90F2-B74229438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75814-2D03-8247-ABFE-956F43250405}" type="datetimeFigureOut">
              <a:rPr lang="en-US" smtClean="0"/>
              <a:t>6/26/24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3B55F-331A-E17D-EAA2-BEEAC80C8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E0D143-F2C3-ACF4-DA27-49056721D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F704-7860-A046-8DAA-8A44C21BE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7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FA011C-09DD-0FF3-136A-AABFA8D5B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68FBC-2F2E-5F74-AB18-1342ACD3E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7EA2F-E2C7-A974-DE77-4FD2CE54BE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175814-2D03-8247-ABFE-956F43250405}" type="datetimeFigureOut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7C12D-0C5C-0C11-7B83-99842E2E3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368F2-0D58-8A89-DC86-816CC20C83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A8F704-7860-A046-8DAA-8A44C21BE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8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blue logo&#10;&#10;Description automatically generated">
            <a:extLst>
              <a:ext uri="{FF2B5EF4-FFF2-40B4-BE49-F238E27FC236}">
                <a16:creationId xmlns:a16="http://schemas.microsoft.com/office/drawing/2014/main" id="{BA0D400E-811C-9EDF-F796-6E4AFA185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230" y="2293937"/>
            <a:ext cx="5899322" cy="19882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65FBE8-9166-8FD6-8EE8-5943E377C4A5}"/>
              </a:ext>
            </a:extLst>
          </p:cNvPr>
          <p:cNvSpPr txBox="1"/>
          <p:nvPr/>
        </p:nvSpPr>
        <p:spPr>
          <a:xfrm>
            <a:off x="3068028" y="4429452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lutcf.naifa.org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B1DA87BD-982C-C558-A760-ABB13E7A5F0D}"/>
              </a:ext>
            </a:extLst>
          </p:cNvPr>
          <p:cNvSpPr/>
          <p:nvPr/>
        </p:nvSpPr>
        <p:spPr>
          <a:xfrm>
            <a:off x="0" y="5565912"/>
            <a:ext cx="3804558" cy="1292088"/>
          </a:xfrm>
          <a:prstGeom prst="rtTriangle">
            <a:avLst/>
          </a:prstGeom>
          <a:solidFill>
            <a:srgbClr val="3E95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19E74652-2ED0-922E-3897-4AB902DF6F37}"/>
              </a:ext>
            </a:extLst>
          </p:cNvPr>
          <p:cNvSpPr/>
          <p:nvPr/>
        </p:nvSpPr>
        <p:spPr>
          <a:xfrm flipH="1">
            <a:off x="2110" y="5565913"/>
            <a:ext cx="12189890" cy="1292087"/>
          </a:xfrm>
          <a:prstGeom prst="rtTriangle">
            <a:avLst/>
          </a:prstGeom>
          <a:solidFill>
            <a:srgbClr val="0066CC">
              <a:alpha val="7003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F7B9DF64-3045-AF21-E6AA-F3CD4A12A1EB}"/>
              </a:ext>
            </a:extLst>
          </p:cNvPr>
          <p:cNvSpPr/>
          <p:nvPr/>
        </p:nvSpPr>
        <p:spPr>
          <a:xfrm rot="10800000">
            <a:off x="8385332" y="-1"/>
            <a:ext cx="3804558" cy="1292088"/>
          </a:xfrm>
          <a:prstGeom prst="rtTriangle">
            <a:avLst/>
          </a:prstGeom>
          <a:solidFill>
            <a:srgbClr val="3E95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5A2E611-F972-9B5D-1631-444F98D7C661}"/>
              </a:ext>
            </a:extLst>
          </p:cNvPr>
          <p:cNvSpPr/>
          <p:nvPr/>
        </p:nvSpPr>
        <p:spPr>
          <a:xfrm rot="10800000" flipH="1">
            <a:off x="2110" y="0"/>
            <a:ext cx="12189890" cy="1292087"/>
          </a:xfrm>
          <a:prstGeom prst="rtTriangle">
            <a:avLst/>
          </a:prstGeom>
          <a:solidFill>
            <a:srgbClr val="0066CC">
              <a:alpha val="7003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40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and a dog having a conversation&#10;&#10;Description automatically generated">
            <a:extLst>
              <a:ext uri="{FF2B5EF4-FFF2-40B4-BE49-F238E27FC236}">
                <a16:creationId xmlns:a16="http://schemas.microsoft.com/office/drawing/2014/main" id="{1161DB0A-DAFE-98E0-AD07-877D70829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id="{B1DA87BD-982C-C558-A760-ABB13E7A5F0D}"/>
              </a:ext>
            </a:extLst>
          </p:cNvPr>
          <p:cNvSpPr/>
          <p:nvPr/>
        </p:nvSpPr>
        <p:spPr>
          <a:xfrm>
            <a:off x="0" y="5565912"/>
            <a:ext cx="3804558" cy="1292088"/>
          </a:xfrm>
          <a:prstGeom prst="rtTriangle">
            <a:avLst/>
          </a:prstGeom>
          <a:solidFill>
            <a:srgbClr val="3E95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19E74652-2ED0-922E-3897-4AB902DF6F37}"/>
              </a:ext>
            </a:extLst>
          </p:cNvPr>
          <p:cNvSpPr/>
          <p:nvPr/>
        </p:nvSpPr>
        <p:spPr>
          <a:xfrm flipH="1">
            <a:off x="2110" y="5565913"/>
            <a:ext cx="12189890" cy="1292087"/>
          </a:xfrm>
          <a:prstGeom prst="rtTriangle">
            <a:avLst/>
          </a:prstGeom>
          <a:solidFill>
            <a:srgbClr val="0066CC">
              <a:alpha val="7003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F7B9DF64-3045-AF21-E6AA-F3CD4A12A1EB}"/>
              </a:ext>
            </a:extLst>
          </p:cNvPr>
          <p:cNvSpPr/>
          <p:nvPr/>
        </p:nvSpPr>
        <p:spPr>
          <a:xfrm rot="10800000">
            <a:off x="8385332" y="-1"/>
            <a:ext cx="3804558" cy="1292088"/>
          </a:xfrm>
          <a:prstGeom prst="rtTriangle">
            <a:avLst/>
          </a:prstGeom>
          <a:solidFill>
            <a:srgbClr val="3E95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5A2E611-F972-9B5D-1631-444F98D7C661}"/>
              </a:ext>
            </a:extLst>
          </p:cNvPr>
          <p:cNvSpPr/>
          <p:nvPr/>
        </p:nvSpPr>
        <p:spPr>
          <a:xfrm rot="10800000" flipH="1">
            <a:off x="2110" y="0"/>
            <a:ext cx="12189890" cy="1292087"/>
          </a:xfrm>
          <a:prstGeom prst="rtTriangle">
            <a:avLst/>
          </a:prstGeom>
          <a:solidFill>
            <a:srgbClr val="0066CC">
              <a:alpha val="7003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D29E88B-092F-5157-5103-C9B110ED7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387" y="1535190"/>
            <a:ext cx="10127226" cy="1397113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LUTCF Course 2: Investment and </a:t>
            </a:r>
            <a:b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Protection Products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44CF2E-E3B0-18A4-2131-560E4BC0552A}"/>
              </a:ext>
            </a:extLst>
          </p:cNvPr>
          <p:cNvSpPr txBox="1"/>
          <p:nvPr/>
        </p:nvSpPr>
        <p:spPr>
          <a:xfrm>
            <a:off x="1032387" y="3014484"/>
            <a:ext cx="10934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	Annuities</a:t>
            </a:r>
          </a:p>
          <a:p>
            <a:pPr marL="46196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	Disability Income Protection</a:t>
            </a:r>
          </a:p>
          <a:p>
            <a:pPr marL="46196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	Long-Term Care Insurance </a:t>
            </a:r>
          </a:p>
          <a:p>
            <a:pPr marL="46196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	Property and Casualty Insurance</a:t>
            </a:r>
          </a:p>
          <a:p>
            <a:pPr marL="46196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	Mutual Funds: Part One </a:t>
            </a:r>
          </a:p>
          <a:p>
            <a:pPr marL="46196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	Mutual Funds: Part Two </a:t>
            </a:r>
          </a:p>
          <a:p>
            <a:pPr marL="46196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	Health Insurance: Part One </a:t>
            </a:r>
          </a:p>
          <a:p>
            <a:pPr marL="46196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	Health Insurance: Part Two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F1C06F-AE17-048C-A639-F0CED09EF197}"/>
              </a:ext>
            </a:extLst>
          </p:cNvPr>
          <p:cNvSpPr txBox="1"/>
          <p:nvPr/>
        </p:nvSpPr>
        <p:spPr>
          <a:xfrm>
            <a:off x="10137798" y="6211956"/>
            <a:ext cx="1721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lutcf.naifa.org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882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itting at a desk&#10;&#10;Description automatically generated">
            <a:extLst>
              <a:ext uri="{FF2B5EF4-FFF2-40B4-BE49-F238E27FC236}">
                <a16:creationId xmlns:a16="http://schemas.microsoft.com/office/drawing/2014/main" id="{FA1F8B4D-8DB5-A887-3D4E-C25EE5705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id="{B1DA87BD-982C-C558-A760-ABB13E7A5F0D}"/>
              </a:ext>
            </a:extLst>
          </p:cNvPr>
          <p:cNvSpPr/>
          <p:nvPr/>
        </p:nvSpPr>
        <p:spPr>
          <a:xfrm>
            <a:off x="0" y="5565912"/>
            <a:ext cx="3804558" cy="1292088"/>
          </a:xfrm>
          <a:prstGeom prst="rtTriangle">
            <a:avLst/>
          </a:prstGeom>
          <a:solidFill>
            <a:srgbClr val="3E95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19E74652-2ED0-922E-3897-4AB902DF6F37}"/>
              </a:ext>
            </a:extLst>
          </p:cNvPr>
          <p:cNvSpPr/>
          <p:nvPr/>
        </p:nvSpPr>
        <p:spPr>
          <a:xfrm flipH="1">
            <a:off x="2110" y="5565913"/>
            <a:ext cx="12189890" cy="1292087"/>
          </a:xfrm>
          <a:prstGeom prst="rtTriangle">
            <a:avLst/>
          </a:prstGeom>
          <a:solidFill>
            <a:srgbClr val="0066CC">
              <a:alpha val="7003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F7B9DF64-3045-AF21-E6AA-F3CD4A12A1EB}"/>
              </a:ext>
            </a:extLst>
          </p:cNvPr>
          <p:cNvSpPr/>
          <p:nvPr/>
        </p:nvSpPr>
        <p:spPr>
          <a:xfrm rot="10800000">
            <a:off x="8385332" y="-1"/>
            <a:ext cx="3804558" cy="1292088"/>
          </a:xfrm>
          <a:prstGeom prst="rtTriangle">
            <a:avLst/>
          </a:prstGeom>
          <a:solidFill>
            <a:srgbClr val="3E95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5A2E611-F972-9B5D-1631-444F98D7C661}"/>
              </a:ext>
            </a:extLst>
          </p:cNvPr>
          <p:cNvSpPr/>
          <p:nvPr/>
        </p:nvSpPr>
        <p:spPr>
          <a:xfrm rot="10800000" flipH="1">
            <a:off x="2110" y="0"/>
            <a:ext cx="12189890" cy="1292087"/>
          </a:xfrm>
          <a:prstGeom prst="rtTriangle">
            <a:avLst/>
          </a:prstGeom>
          <a:solidFill>
            <a:srgbClr val="0066CC">
              <a:alpha val="7003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D29E88B-092F-5157-5103-C9B110ED7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387" y="1539363"/>
            <a:ext cx="10127226" cy="1439446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LUTCF Course 3: Wealth Management, Retirement Planning, and Estate Planning</a:t>
            </a:r>
            <a:endParaRPr lang="en-US" sz="36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44CF2E-E3B0-18A4-2131-560E4BC0552A}"/>
              </a:ext>
            </a:extLst>
          </p:cNvPr>
          <p:cNvSpPr txBox="1"/>
          <p:nvPr/>
        </p:nvSpPr>
        <p:spPr>
          <a:xfrm>
            <a:off x="1036836" y="3018512"/>
            <a:ext cx="101227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	Individual Retirement Planning  </a:t>
            </a:r>
          </a:p>
          <a:p>
            <a:pPr marL="46196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	Estate Planning </a:t>
            </a:r>
          </a:p>
          <a:p>
            <a:pPr marL="46196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	Employer-Based Retirement Solutions </a:t>
            </a:r>
          </a:p>
          <a:p>
            <a:pPr marL="46196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	Employer-Based Non-Retirement Solutions </a:t>
            </a:r>
          </a:p>
          <a:p>
            <a:pPr marL="46196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	Special Needs Planning </a:t>
            </a:r>
          </a:p>
          <a:p>
            <a:pPr marL="46196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	Final Exam Planning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C327F6-B408-8918-BA83-30A6B62B5B24}"/>
              </a:ext>
            </a:extLst>
          </p:cNvPr>
          <p:cNvSpPr txBox="1"/>
          <p:nvPr/>
        </p:nvSpPr>
        <p:spPr>
          <a:xfrm>
            <a:off x="10137798" y="6211956"/>
            <a:ext cx="1721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lutcf.naifa.org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488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B1DA87BD-982C-C558-A760-ABB13E7A5F0D}"/>
              </a:ext>
            </a:extLst>
          </p:cNvPr>
          <p:cNvSpPr/>
          <p:nvPr/>
        </p:nvSpPr>
        <p:spPr>
          <a:xfrm>
            <a:off x="0" y="5565912"/>
            <a:ext cx="3804558" cy="1292088"/>
          </a:xfrm>
          <a:prstGeom prst="rtTriangle">
            <a:avLst/>
          </a:prstGeom>
          <a:solidFill>
            <a:srgbClr val="3E95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19E74652-2ED0-922E-3897-4AB902DF6F37}"/>
              </a:ext>
            </a:extLst>
          </p:cNvPr>
          <p:cNvSpPr/>
          <p:nvPr/>
        </p:nvSpPr>
        <p:spPr>
          <a:xfrm flipH="1">
            <a:off x="2110" y="5565913"/>
            <a:ext cx="12189890" cy="1292087"/>
          </a:xfrm>
          <a:prstGeom prst="rtTriangle">
            <a:avLst/>
          </a:prstGeom>
          <a:solidFill>
            <a:srgbClr val="0066CC">
              <a:alpha val="7003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F7B9DF64-3045-AF21-E6AA-F3CD4A12A1EB}"/>
              </a:ext>
            </a:extLst>
          </p:cNvPr>
          <p:cNvSpPr/>
          <p:nvPr/>
        </p:nvSpPr>
        <p:spPr>
          <a:xfrm rot="10800000">
            <a:off x="8385332" y="-1"/>
            <a:ext cx="3804558" cy="1292088"/>
          </a:xfrm>
          <a:prstGeom prst="rtTriangle">
            <a:avLst/>
          </a:prstGeom>
          <a:solidFill>
            <a:srgbClr val="3E95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5A2E611-F972-9B5D-1631-444F98D7C661}"/>
              </a:ext>
            </a:extLst>
          </p:cNvPr>
          <p:cNvSpPr/>
          <p:nvPr/>
        </p:nvSpPr>
        <p:spPr>
          <a:xfrm rot="10800000" flipH="1">
            <a:off x="2110" y="0"/>
            <a:ext cx="12189890" cy="1292087"/>
          </a:xfrm>
          <a:prstGeom prst="rtTriangle">
            <a:avLst/>
          </a:prstGeom>
          <a:solidFill>
            <a:srgbClr val="0066CC">
              <a:alpha val="7003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D29E88B-092F-5157-5103-C9B110ED7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387" y="1554942"/>
            <a:ext cx="10127226" cy="656718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Why Should I Earn the LUTCF?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A5710E-B53F-8FAE-913B-AE20D7FC3448}"/>
              </a:ext>
            </a:extLst>
          </p:cNvPr>
          <p:cNvSpPr txBox="1"/>
          <p:nvPr/>
        </p:nvSpPr>
        <p:spPr>
          <a:xfrm>
            <a:off x="677478" y="3994966"/>
            <a:ext cx="34921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Fundamental </a:t>
            </a:r>
          </a:p>
          <a:p>
            <a:pPr algn="ctr"/>
            <a:r>
              <a:rPr lang="en-US" sz="3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prospecting and </a:t>
            </a:r>
          </a:p>
          <a:p>
            <a:pPr algn="ctr"/>
            <a:r>
              <a:rPr lang="en-US" sz="3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selling skills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BBF870-F0AC-4A64-C76E-1E82882CCE82}"/>
              </a:ext>
            </a:extLst>
          </p:cNvPr>
          <p:cNvSpPr txBox="1"/>
          <p:nvPr/>
        </p:nvSpPr>
        <p:spPr>
          <a:xfrm>
            <a:off x="8790701" y="3994966"/>
            <a:ext cx="19800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Advanced </a:t>
            </a:r>
          </a:p>
          <a:p>
            <a:pPr algn="ctr"/>
            <a:r>
              <a:rPr lang="en-US" sz="3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planning </a:t>
            </a:r>
          </a:p>
          <a:p>
            <a:pPr algn="ctr"/>
            <a:r>
              <a:rPr lang="en-US" sz="3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concepts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A1BEB3-ED58-5145-4F50-012E47515CE8}"/>
              </a:ext>
            </a:extLst>
          </p:cNvPr>
          <p:cNvSpPr txBox="1"/>
          <p:nvPr/>
        </p:nvSpPr>
        <p:spPr>
          <a:xfrm>
            <a:off x="4968124" y="3994966"/>
            <a:ext cx="22557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Thorough </a:t>
            </a:r>
          </a:p>
          <a:p>
            <a:pPr algn="ctr"/>
            <a:r>
              <a:rPr lang="en-US" sz="3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product </a:t>
            </a:r>
          </a:p>
          <a:p>
            <a:pPr algn="ctr"/>
            <a:r>
              <a:rPr lang="en-US" sz="3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knowledge</a:t>
            </a:r>
          </a:p>
          <a:p>
            <a:endParaRPr lang="en-US" dirty="0"/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AB5BE1FE-D439-9340-F973-843C619A247D}"/>
              </a:ext>
            </a:extLst>
          </p:cNvPr>
          <p:cNvSpPr/>
          <p:nvPr/>
        </p:nvSpPr>
        <p:spPr>
          <a:xfrm>
            <a:off x="1610170" y="2668774"/>
            <a:ext cx="1626781" cy="114300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0AE9CCD9-5419-17F7-D1BF-A564AA365DC1}"/>
              </a:ext>
            </a:extLst>
          </p:cNvPr>
          <p:cNvSpPr/>
          <p:nvPr/>
        </p:nvSpPr>
        <p:spPr>
          <a:xfrm>
            <a:off x="5282608" y="2668774"/>
            <a:ext cx="1626781" cy="1143000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>
            <a:extLst>
              <a:ext uri="{FF2B5EF4-FFF2-40B4-BE49-F238E27FC236}">
                <a16:creationId xmlns:a16="http://schemas.microsoft.com/office/drawing/2014/main" id="{BA83DF1C-18B9-62A0-08C4-A4A1B0A7D161}"/>
              </a:ext>
            </a:extLst>
          </p:cNvPr>
          <p:cNvSpPr/>
          <p:nvPr/>
        </p:nvSpPr>
        <p:spPr>
          <a:xfrm>
            <a:off x="8967324" y="2668774"/>
            <a:ext cx="1626781" cy="1143000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5213C6-4218-8B47-84F7-08231524F042}"/>
              </a:ext>
            </a:extLst>
          </p:cNvPr>
          <p:cNvSpPr txBox="1"/>
          <p:nvPr/>
        </p:nvSpPr>
        <p:spPr>
          <a:xfrm>
            <a:off x="10137798" y="6211956"/>
            <a:ext cx="1721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lutcf.naifa.org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941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C8EF74C-EF8E-5418-3574-12D8764ECD22}"/>
              </a:ext>
            </a:extLst>
          </p:cNvPr>
          <p:cNvSpPr/>
          <p:nvPr/>
        </p:nvSpPr>
        <p:spPr>
          <a:xfrm>
            <a:off x="0" y="0"/>
            <a:ext cx="12189890" cy="6858000"/>
          </a:xfrm>
          <a:prstGeom prst="rect">
            <a:avLst/>
          </a:prstGeom>
          <a:solidFill>
            <a:srgbClr val="3E95D1">
              <a:alpha val="7039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B1DA87BD-982C-C558-A760-ABB13E7A5F0D}"/>
              </a:ext>
            </a:extLst>
          </p:cNvPr>
          <p:cNvSpPr/>
          <p:nvPr/>
        </p:nvSpPr>
        <p:spPr>
          <a:xfrm>
            <a:off x="0" y="5565912"/>
            <a:ext cx="3804558" cy="1292088"/>
          </a:xfrm>
          <a:prstGeom prst="rtTriangle">
            <a:avLst/>
          </a:prstGeom>
          <a:solidFill>
            <a:srgbClr val="3E95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19E74652-2ED0-922E-3897-4AB902DF6F37}"/>
              </a:ext>
            </a:extLst>
          </p:cNvPr>
          <p:cNvSpPr/>
          <p:nvPr/>
        </p:nvSpPr>
        <p:spPr>
          <a:xfrm flipH="1">
            <a:off x="2110" y="5565913"/>
            <a:ext cx="12189890" cy="1292087"/>
          </a:xfrm>
          <a:prstGeom prst="rtTriangle">
            <a:avLst/>
          </a:prstGeom>
          <a:solidFill>
            <a:srgbClr val="0066CC">
              <a:alpha val="7003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F7B9DF64-3045-AF21-E6AA-F3CD4A12A1EB}"/>
              </a:ext>
            </a:extLst>
          </p:cNvPr>
          <p:cNvSpPr/>
          <p:nvPr/>
        </p:nvSpPr>
        <p:spPr>
          <a:xfrm rot="10800000">
            <a:off x="8385332" y="-1"/>
            <a:ext cx="3804558" cy="1292088"/>
          </a:xfrm>
          <a:prstGeom prst="rtTriangle">
            <a:avLst/>
          </a:prstGeom>
          <a:solidFill>
            <a:srgbClr val="3E95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5A2E611-F972-9B5D-1631-444F98D7C661}"/>
              </a:ext>
            </a:extLst>
          </p:cNvPr>
          <p:cNvSpPr/>
          <p:nvPr/>
        </p:nvSpPr>
        <p:spPr>
          <a:xfrm rot="10800000" flipH="1">
            <a:off x="2110" y="0"/>
            <a:ext cx="12189890" cy="1292087"/>
          </a:xfrm>
          <a:prstGeom prst="rtTriangle">
            <a:avLst/>
          </a:prstGeom>
          <a:solidFill>
            <a:srgbClr val="0066CC">
              <a:alpha val="7003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D29E88B-092F-5157-5103-C9B110ED7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920" y="1591292"/>
            <a:ext cx="5030882" cy="4378583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What LUTCF </a:t>
            </a:r>
            <a:b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Students </a:t>
            </a:r>
            <a:b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are Saying</a:t>
            </a:r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8ADED244-348A-26C8-BB9A-CD3BF5D489FA}"/>
              </a:ext>
            </a:extLst>
          </p:cNvPr>
          <p:cNvSpPr/>
          <p:nvPr/>
        </p:nvSpPr>
        <p:spPr>
          <a:xfrm rot="6087157">
            <a:off x="5641077" y="183922"/>
            <a:ext cx="2743200" cy="2743200"/>
          </a:xfrm>
          <a:prstGeom prst="teardrop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641A9F-8762-C835-8109-BE8CBBDB3673}"/>
              </a:ext>
            </a:extLst>
          </p:cNvPr>
          <p:cNvSpPr txBox="1"/>
          <p:nvPr/>
        </p:nvSpPr>
        <p:spPr>
          <a:xfrm>
            <a:off x="5892315" y="629774"/>
            <a:ext cx="2190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“I found the components of Business Ethics most beneficial.” 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FCA8896B-E281-79F1-EE27-5461914A6E93}"/>
              </a:ext>
            </a:extLst>
          </p:cNvPr>
          <p:cNvSpPr/>
          <p:nvPr/>
        </p:nvSpPr>
        <p:spPr>
          <a:xfrm rot="10377096">
            <a:off x="8861810" y="1957783"/>
            <a:ext cx="2743200" cy="2743200"/>
          </a:xfrm>
          <a:prstGeom prst="teardrop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ardrop 13">
            <a:extLst>
              <a:ext uri="{FF2B5EF4-FFF2-40B4-BE49-F238E27FC236}">
                <a16:creationId xmlns:a16="http://schemas.microsoft.com/office/drawing/2014/main" id="{F0D52A0E-B5A7-ED3B-004A-58CD0FDADDD0}"/>
              </a:ext>
            </a:extLst>
          </p:cNvPr>
          <p:cNvSpPr/>
          <p:nvPr/>
        </p:nvSpPr>
        <p:spPr>
          <a:xfrm rot="5400000">
            <a:off x="5118445" y="3479429"/>
            <a:ext cx="2743200" cy="2743200"/>
          </a:xfrm>
          <a:prstGeom prst="teardrop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A5710E-B53F-8FAE-913B-AE20D7FC3448}"/>
              </a:ext>
            </a:extLst>
          </p:cNvPr>
          <p:cNvSpPr txBox="1"/>
          <p:nvPr/>
        </p:nvSpPr>
        <p:spPr>
          <a:xfrm>
            <a:off x="8798751" y="2684868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96442">
              <a:spcAft>
                <a:spcPts val="804"/>
              </a:spcAft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“Excited </a:t>
            </a:r>
            <a:b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the next module!” 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E8D443-9454-C625-554A-22E93949B732}"/>
              </a:ext>
            </a:extLst>
          </p:cNvPr>
          <p:cNvSpPr txBox="1"/>
          <p:nvPr/>
        </p:nvSpPr>
        <p:spPr>
          <a:xfrm>
            <a:off x="5118446" y="3782204"/>
            <a:ext cx="274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“The user experience was good. No real problems with that. Navigation was intuitive.”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447DC8-031B-5F3E-A1E6-C478CC02B36D}"/>
              </a:ext>
            </a:extLst>
          </p:cNvPr>
          <p:cNvSpPr txBox="1"/>
          <p:nvPr/>
        </p:nvSpPr>
        <p:spPr>
          <a:xfrm>
            <a:off x="10137798" y="6211956"/>
            <a:ext cx="1721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lutcf.naifa.org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141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writing on a piece of paper&#10;&#10;Description automatically generated">
            <a:extLst>
              <a:ext uri="{FF2B5EF4-FFF2-40B4-BE49-F238E27FC236}">
                <a16:creationId xmlns:a16="http://schemas.microsoft.com/office/drawing/2014/main" id="{AAC27673-4163-3A02-935D-D31968949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350" y="4533742"/>
            <a:ext cx="4125764" cy="2320743"/>
          </a:xfrm>
          <a:prstGeom prst="rect">
            <a:avLst/>
          </a:prstGeom>
        </p:spPr>
      </p:pic>
      <p:pic>
        <p:nvPicPr>
          <p:cNvPr id="13" name="Picture 12" descr="A group of people working on a computer&#10;&#10;Description automatically generated">
            <a:extLst>
              <a:ext uri="{FF2B5EF4-FFF2-40B4-BE49-F238E27FC236}">
                <a16:creationId xmlns:a16="http://schemas.microsoft.com/office/drawing/2014/main" id="{B12B18FD-5502-B517-257D-779D38765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2112" y="4536685"/>
            <a:ext cx="4118530" cy="2320743"/>
          </a:xfrm>
          <a:prstGeom prst="rect">
            <a:avLst/>
          </a:prstGeom>
        </p:spPr>
      </p:pic>
      <p:pic>
        <p:nvPicPr>
          <p:cNvPr id="8" name="Picture 7" descr="A person and person sitting at a table&#10;&#10;Description automatically generated">
            <a:extLst>
              <a:ext uri="{FF2B5EF4-FFF2-40B4-BE49-F238E27FC236}">
                <a16:creationId xmlns:a16="http://schemas.microsoft.com/office/drawing/2014/main" id="{F93D3FDF-E7B0-DA33-05AF-C619FBAC8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118" y="4533742"/>
            <a:ext cx="4125764" cy="2320743"/>
          </a:xfrm>
          <a:prstGeom prst="rect">
            <a:avLst/>
          </a:prstGeom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id="{B1DA87BD-982C-C558-A760-ABB13E7A5F0D}"/>
              </a:ext>
            </a:extLst>
          </p:cNvPr>
          <p:cNvSpPr/>
          <p:nvPr/>
        </p:nvSpPr>
        <p:spPr>
          <a:xfrm>
            <a:off x="-2111" y="5560493"/>
            <a:ext cx="3804558" cy="1292088"/>
          </a:xfrm>
          <a:prstGeom prst="rtTriangle">
            <a:avLst/>
          </a:prstGeom>
          <a:solidFill>
            <a:srgbClr val="3E95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19E74652-2ED0-922E-3897-4AB902DF6F37}"/>
              </a:ext>
            </a:extLst>
          </p:cNvPr>
          <p:cNvSpPr/>
          <p:nvPr/>
        </p:nvSpPr>
        <p:spPr>
          <a:xfrm flipH="1">
            <a:off x="-1" y="5562398"/>
            <a:ext cx="12189890" cy="1292087"/>
          </a:xfrm>
          <a:prstGeom prst="rtTriangle">
            <a:avLst/>
          </a:prstGeom>
          <a:solidFill>
            <a:srgbClr val="0066CC">
              <a:alpha val="7003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and blue logo&#10;&#10;Description automatically generated">
            <a:extLst>
              <a:ext uri="{FF2B5EF4-FFF2-40B4-BE49-F238E27FC236}">
                <a16:creationId xmlns:a16="http://schemas.microsoft.com/office/drawing/2014/main" id="{BA0D400E-811C-9EDF-F796-6E4AFA1856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5283" y="1787897"/>
            <a:ext cx="5899322" cy="1988290"/>
          </a:xfrm>
          <a:prstGeom prst="rect">
            <a:avLst/>
          </a:prstGeom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F7B9DF64-3045-AF21-E6AA-F3CD4A12A1EB}"/>
              </a:ext>
            </a:extLst>
          </p:cNvPr>
          <p:cNvSpPr/>
          <p:nvPr/>
        </p:nvSpPr>
        <p:spPr>
          <a:xfrm rot="10800000">
            <a:off x="8385332" y="-1"/>
            <a:ext cx="3804558" cy="1292088"/>
          </a:xfrm>
          <a:prstGeom prst="rtTriangle">
            <a:avLst/>
          </a:prstGeom>
          <a:solidFill>
            <a:srgbClr val="3E95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5A2E611-F972-9B5D-1631-444F98D7C661}"/>
              </a:ext>
            </a:extLst>
          </p:cNvPr>
          <p:cNvSpPr/>
          <p:nvPr/>
        </p:nvSpPr>
        <p:spPr>
          <a:xfrm rot="10800000" flipH="1">
            <a:off x="2110" y="0"/>
            <a:ext cx="12189890" cy="1292087"/>
          </a:xfrm>
          <a:prstGeom prst="rtTriangle">
            <a:avLst/>
          </a:prstGeom>
          <a:solidFill>
            <a:srgbClr val="0066CC">
              <a:alpha val="7003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65FBE8-9166-8FD6-8EE8-5943E377C4A5}"/>
              </a:ext>
            </a:extLst>
          </p:cNvPr>
          <p:cNvSpPr txBox="1"/>
          <p:nvPr/>
        </p:nvSpPr>
        <p:spPr>
          <a:xfrm>
            <a:off x="267572" y="302424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lutcf.naifa.org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070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oup of people working on a computer&#10;&#10;Description automatically generated">
            <a:extLst>
              <a:ext uri="{FF2B5EF4-FFF2-40B4-BE49-F238E27FC236}">
                <a16:creationId xmlns:a16="http://schemas.microsoft.com/office/drawing/2014/main" id="{B12B18FD-5502-B517-257D-779D38765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2906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A84775E-3245-FAD8-2B74-E3ACDD71BE94}"/>
              </a:ext>
            </a:extLst>
          </p:cNvPr>
          <p:cNvSpPr/>
          <p:nvPr/>
        </p:nvSpPr>
        <p:spPr>
          <a:xfrm>
            <a:off x="3272" y="-3"/>
            <a:ext cx="12188727" cy="6858000"/>
          </a:xfrm>
          <a:prstGeom prst="rect">
            <a:avLst/>
          </a:prstGeom>
          <a:solidFill>
            <a:srgbClr val="3E95D1">
              <a:alpha val="8506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F7B9DF64-3045-AF21-E6AA-F3CD4A12A1EB}"/>
              </a:ext>
            </a:extLst>
          </p:cNvPr>
          <p:cNvSpPr/>
          <p:nvPr/>
        </p:nvSpPr>
        <p:spPr>
          <a:xfrm rot="10800000">
            <a:off x="8385332" y="-1"/>
            <a:ext cx="3804558" cy="1292088"/>
          </a:xfrm>
          <a:prstGeom prst="rtTriangle">
            <a:avLst/>
          </a:prstGeom>
          <a:solidFill>
            <a:srgbClr val="3E95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5A2E611-F972-9B5D-1631-444F98D7C661}"/>
              </a:ext>
            </a:extLst>
          </p:cNvPr>
          <p:cNvSpPr/>
          <p:nvPr/>
        </p:nvSpPr>
        <p:spPr>
          <a:xfrm rot="10800000" flipH="1">
            <a:off x="2110" y="0"/>
            <a:ext cx="12189890" cy="1292087"/>
          </a:xfrm>
          <a:prstGeom prst="rtTriangle">
            <a:avLst/>
          </a:prstGeom>
          <a:solidFill>
            <a:srgbClr val="0066CC">
              <a:alpha val="7003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65FBE8-9166-8FD6-8EE8-5943E377C4A5}"/>
              </a:ext>
            </a:extLst>
          </p:cNvPr>
          <p:cNvSpPr txBox="1"/>
          <p:nvPr/>
        </p:nvSpPr>
        <p:spPr>
          <a:xfrm>
            <a:off x="241635" y="269441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lutcf.naifa.org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7E3DB6F6-B38D-BF53-98DA-F078CF1C0897}"/>
              </a:ext>
            </a:extLst>
          </p:cNvPr>
          <p:cNvSpPr/>
          <p:nvPr/>
        </p:nvSpPr>
        <p:spPr>
          <a:xfrm>
            <a:off x="0" y="5565912"/>
            <a:ext cx="3804558" cy="1292088"/>
          </a:xfrm>
          <a:prstGeom prst="rtTriangle">
            <a:avLst/>
          </a:prstGeom>
          <a:solidFill>
            <a:srgbClr val="3E95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D53926D5-4418-0C80-E411-2554D0D079FE}"/>
              </a:ext>
            </a:extLst>
          </p:cNvPr>
          <p:cNvSpPr/>
          <p:nvPr/>
        </p:nvSpPr>
        <p:spPr>
          <a:xfrm flipH="1">
            <a:off x="2110" y="5565913"/>
            <a:ext cx="12189890" cy="1292087"/>
          </a:xfrm>
          <a:prstGeom prst="rtTriangle">
            <a:avLst/>
          </a:prstGeom>
          <a:solidFill>
            <a:srgbClr val="0066CC">
              <a:alpha val="7003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0B694C-F940-E3FD-F9DB-F2F3786C91F4}"/>
              </a:ext>
            </a:extLst>
          </p:cNvPr>
          <p:cNvSpPr txBox="1"/>
          <p:nvPr/>
        </p:nvSpPr>
        <p:spPr>
          <a:xfrm>
            <a:off x="-386490" y="2982677"/>
            <a:ext cx="1390281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0" b="1" spc="-150" dirty="0">
                <a:solidFill>
                  <a:schemeClr val="bg1">
                    <a:alpha val="2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LUTCF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82F6E3-004A-50FF-E1CA-EF1B93CD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7377" y="3007858"/>
            <a:ext cx="12179951" cy="1649895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OPPORTUNITY</a:t>
            </a:r>
          </a:p>
        </p:txBody>
      </p:sp>
    </p:spTree>
    <p:extLst>
      <p:ext uri="{BB962C8B-B14F-4D97-AF65-F5344CB8AC3E}">
        <p14:creationId xmlns:p14="http://schemas.microsoft.com/office/powerpoint/2010/main" val="1905705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holding a tablet&#10;&#10;Description automatically generated">
            <a:extLst>
              <a:ext uri="{FF2B5EF4-FFF2-40B4-BE49-F238E27FC236}">
                <a16:creationId xmlns:a16="http://schemas.microsoft.com/office/drawing/2014/main" id="{83E6FE7E-3A15-D47A-C592-51001B8FC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0"/>
            <a:ext cx="12189890" cy="6858000"/>
          </a:xfrm>
          <a:prstGeom prst="rect">
            <a:avLst/>
          </a:prstGeom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id="{B1DA87BD-982C-C558-A760-ABB13E7A5F0D}"/>
              </a:ext>
            </a:extLst>
          </p:cNvPr>
          <p:cNvSpPr/>
          <p:nvPr/>
        </p:nvSpPr>
        <p:spPr>
          <a:xfrm>
            <a:off x="0" y="5565912"/>
            <a:ext cx="3804558" cy="1292088"/>
          </a:xfrm>
          <a:prstGeom prst="rtTriangle">
            <a:avLst/>
          </a:prstGeom>
          <a:solidFill>
            <a:srgbClr val="3E95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19E74652-2ED0-922E-3897-4AB902DF6F37}"/>
              </a:ext>
            </a:extLst>
          </p:cNvPr>
          <p:cNvSpPr/>
          <p:nvPr/>
        </p:nvSpPr>
        <p:spPr>
          <a:xfrm flipH="1">
            <a:off x="2110" y="5565913"/>
            <a:ext cx="12189890" cy="1292087"/>
          </a:xfrm>
          <a:prstGeom prst="rtTriangle">
            <a:avLst/>
          </a:prstGeom>
          <a:solidFill>
            <a:srgbClr val="0066CC">
              <a:alpha val="7003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F7B9DF64-3045-AF21-E6AA-F3CD4A12A1EB}"/>
              </a:ext>
            </a:extLst>
          </p:cNvPr>
          <p:cNvSpPr/>
          <p:nvPr/>
        </p:nvSpPr>
        <p:spPr>
          <a:xfrm rot="10800000">
            <a:off x="8385332" y="-1"/>
            <a:ext cx="3804558" cy="1292088"/>
          </a:xfrm>
          <a:prstGeom prst="rtTriangle">
            <a:avLst/>
          </a:prstGeom>
          <a:solidFill>
            <a:srgbClr val="3E95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5A2E611-F972-9B5D-1631-444F98D7C661}"/>
              </a:ext>
            </a:extLst>
          </p:cNvPr>
          <p:cNvSpPr/>
          <p:nvPr/>
        </p:nvSpPr>
        <p:spPr>
          <a:xfrm rot="10800000" flipH="1">
            <a:off x="2110" y="0"/>
            <a:ext cx="12189890" cy="1292087"/>
          </a:xfrm>
          <a:prstGeom prst="rtTriangle">
            <a:avLst/>
          </a:prstGeom>
          <a:solidFill>
            <a:srgbClr val="0066CC">
              <a:alpha val="7003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65FBE8-9166-8FD6-8EE8-5943E377C4A5}"/>
              </a:ext>
            </a:extLst>
          </p:cNvPr>
          <p:cNvSpPr txBox="1"/>
          <p:nvPr/>
        </p:nvSpPr>
        <p:spPr>
          <a:xfrm>
            <a:off x="10137798" y="6211956"/>
            <a:ext cx="1721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lutcf.naifa.org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D29E88B-092F-5157-5103-C9B110ED7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5958" y="1533512"/>
            <a:ext cx="6718748" cy="154993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The opportunity to obtain the </a:t>
            </a:r>
            <a:b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LUTCF designation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A37558-4CE3-2DAC-975E-0EDE88BC1B47}"/>
              </a:ext>
            </a:extLst>
          </p:cNvPr>
          <p:cNvSpPr txBox="1"/>
          <p:nvPr/>
        </p:nvSpPr>
        <p:spPr>
          <a:xfrm>
            <a:off x="5025958" y="3003673"/>
            <a:ext cx="599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6263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goal of the LUTCF program is to help newer agents succeed in the business by increasing their knowledge and effectiveness</a:t>
            </a:r>
          </a:p>
          <a:p>
            <a:pPr marL="576263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Non-NAIFA member LUTCF students will receive one year of membership with their LUTCF enrollment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961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and person sitting at a table&#10;&#10;Description automatically generated">
            <a:extLst>
              <a:ext uri="{FF2B5EF4-FFF2-40B4-BE49-F238E27FC236}">
                <a16:creationId xmlns:a16="http://schemas.microsoft.com/office/drawing/2014/main" id="{9254BA7A-466C-7127-F231-18F52C8D2FA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id="{B1DA87BD-982C-C558-A760-ABB13E7A5F0D}"/>
              </a:ext>
            </a:extLst>
          </p:cNvPr>
          <p:cNvSpPr/>
          <p:nvPr/>
        </p:nvSpPr>
        <p:spPr>
          <a:xfrm>
            <a:off x="0" y="5565912"/>
            <a:ext cx="3804558" cy="1292088"/>
          </a:xfrm>
          <a:prstGeom prst="rtTriangle">
            <a:avLst/>
          </a:prstGeom>
          <a:solidFill>
            <a:srgbClr val="3E95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19E74652-2ED0-922E-3897-4AB902DF6F37}"/>
              </a:ext>
            </a:extLst>
          </p:cNvPr>
          <p:cNvSpPr/>
          <p:nvPr/>
        </p:nvSpPr>
        <p:spPr>
          <a:xfrm flipH="1">
            <a:off x="2110" y="5565913"/>
            <a:ext cx="12189890" cy="1292087"/>
          </a:xfrm>
          <a:prstGeom prst="rtTriangle">
            <a:avLst/>
          </a:prstGeom>
          <a:solidFill>
            <a:srgbClr val="0066CC">
              <a:alpha val="7003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F7B9DF64-3045-AF21-E6AA-F3CD4A12A1EB}"/>
              </a:ext>
            </a:extLst>
          </p:cNvPr>
          <p:cNvSpPr/>
          <p:nvPr/>
        </p:nvSpPr>
        <p:spPr>
          <a:xfrm rot="10800000">
            <a:off x="8385332" y="-1"/>
            <a:ext cx="3804558" cy="1292088"/>
          </a:xfrm>
          <a:prstGeom prst="rtTriangle">
            <a:avLst/>
          </a:prstGeom>
          <a:solidFill>
            <a:srgbClr val="3E95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5A2E611-F972-9B5D-1631-444F98D7C661}"/>
              </a:ext>
            </a:extLst>
          </p:cNvPr>
          <p:cNvSpPr/>
          <p:nvPr/>
        </p:nvSpPr>
        <p:spPr>
          <a:xfrm rot="10800000" flipH="1">
            <a:off x="2110" y="0"/>
            <a:ext cx="12189890" cy="1292087"/>
          </a:xfrm>
          <a:prstGeom prst="rtTriangle">
            <a:avLst/>
          </a:prstGeom>
          <a:solidFill>
            <a:srgbClr val="0066CC">
              <a:alpha val="7003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E30AA0-DCAB-6365-2BF0-DA8734CF95B8}"/>
              </a:ext>
            </a:extLst>
          </p:cNvPr>
          <p:cNvSpPr/>
          <p:nvPr/>
        </p:nvSpPr>
        <p:spPr>
          <a:xfrm>
            <a:off x="3272" y="-3"/>
            <a:ext cx="12188727" cy="6858000"/>
          </a:xfrm>
          <a:prstGeom prst="rect">
            <a:avLst/>
          </a:prstGeom>
          <a:solidFill>
            <a:srgbClr val="3E95D1">
              <a:alpha val="7455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AF94A5-72A9-F810-ECA3-2EF0FB9A73DC}"/>
              </a:ext>
            </a:extLst>
          </p:cNvPr>
          <p:cNvSpPr txBox="1"/>
          <p:nvPr/>
        </p:nvSpPr>
        <p:spPr>
          <a:xfrm>
            <a:off x="-388580" y="2988057"/>
            <a:ext cx="1390281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0" b="1" spc="-150" dirty="0">
                <a:solidFill>
                  <a:schemeClr val="bg1">
                    <a:alpha val="39918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LUTCF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DB6DB26-3573-5274-1EC1-17B7F4EE9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8952" y="3031008"/>
            <a:ext cx="12179951" cy="1649895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Mentoring Program</a:t>
            </a:r>
          </a:p>
        </p:txBody>
      </p:sp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884C1131-5EC7-DFFE-5CEE-7CD4896E9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477" y="140518"/>
            <a:ext cx="1946066" cy="65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28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and a dog having a conversation&#10;&#10;Description automatically generated">
            <a:extLst>
              <a:ext uri="{FF2B5EF4-FFF2-40B4-BE49-F238E27FC236}">
                <a16:creationId xmlns:a16="http://schemas.microsoft.com/office/drawing/2014/main" id="{6E6131B7-94FE-FC61-6C9D-5A5D1675C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109" y="0"/>
            <a:ext cx="12189891" cy="6858000"/>
          </a:xfrm>
          <a:prstGeom prst="rect">
            <a:avLst/>
          </a:prstGeom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id="{B1DA87BD-982C-C558-A760-ABB13E7A5F0D}"/>
              </a:ext>
            </a:extLst>
          </p:cNvPr>
          <p:cNvSpPr/>
          <p:nvPr/>
        </p:nvSpPr>
        <p:spPr>
          <a:xfrm>
            <a:off x="0" y="5565912"/>
            <a:ext cx="3804558" cy="1292088"/>
          </a:xfrm>
          <a:prstGeom prst="rtTriangle">
            <a:avLst/>
          </a:prstGeom>
          <a:solidFill>
            <a:srgbClr val="3E95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19E74652-2ED0-922E-3897-4AB902DF6F37}"/>
              </a:ext>
            </a:extLst>
          </p:cNvPr>
          <p:cNvSpPr/>
          <p:nvPr/>
        </p:nvSpPr>
        <p:spPr>
          <a:xfrm flipH="1">
            <a:off x="2110" y="5565913"/>
            <a:ext cx="12189890" cy="1292087"/>
          </a:xfrm>
          <a:prstGeom prst="rtTriangle">
            <a:avLst/>
          </a:prstGeom>
          <a:solidFill>
            <a:srgbClr val="0066CC">
              <a:alpha val="7003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F7B9DF64-3045-AF21-E6AA-F3CD4A12A1EB}"/>
              </a:ext>
            </a:extLst>
          </p:cNvPr>
          <p:cNvSpPr/>
          <p:nvPr/>
        </p:nvSpPr>
        <p:spPr>
          <a:xfrm rot="10800000">
            <a:off x="8385332" y="-1"/>
            <a:ext cx="3804558" cy="1292088"/>
          </a:xfrm>
          <a:prstGeom prst="rtTriangle">
            <a:avLst/>
          </a:prstGeom>
          <a:solidFill>
            <a:srgbClr val="3E95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5A2E611-F972-9B5D-1631-444F98D7C661}"/>
              </a:ext>
            </a:extLst>
          </p:cNvPr>
          <p:cNvSpPr/>
          <p:nvPr/>
        </p:nvSpPr>
        <p:spPr>
          <a:xfrm rot="10800000" flipH="1">
            <a:off x="2110" y="0"/>
            <a:ext cx="12189890" cy="1292087"/>
          </a:xfrm>
          <a:prstGeom prst="rtTriangle">
            <a:avLst/>
          </a:prstGeom>
          <a:solidFill>
            <a:srgbClr val="0066CC">
              <a:alpha val="7003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D29E88B-092F-5157-5103-C9B110ED7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0635" y="1533512"/>
            <a:ext cx="6410404" cy="1292088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LUTCF Mentoring </a:t>
            </a:r>
            <a:b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Program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A37558-4CE3-2DAC-975E-0EDE88BC1B47}"/>
              </a:ext>
            </a:extLst>
          </p:cNvPr>
          <p:cNvSpPr txBox="1"/>
          <p:nvPr/>
        </p:nvSpPr>
        <p:spPr>
          <a:xfrm>
            <a:off x="5020635" y="3030369"/>
            <a:ext cx="59944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6263" indent="-28575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One on one feedback provided by </a:t>
            </a:r>
            <a:b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LUTCF mentors</a:t>
            </a:r>
          </a:p>
          <a:p>
            <a:pPr marL="576263" indent="-28575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Individually or in group mentoring sessions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1CD3F4-6B9A-D159-B3A4-440B7B881504}"/>
              </a:ext>
            </a:extLst>
          </p:cNvPr>
          <p:cNvSpPr txBox="1"/>
          <p:nvPr/>
        </p:nvSpPr>
        <p:spPr>
          <a:xfrm>
            <a:off x="10137798" y="6211956"/>
            <a:ext cx="1721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lutcf.naifa.org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950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writing on a piece of paper&#10;&#10;Description automatically generated">
            <a:extLst>
              <a:ext uri="{FF2B5EF4-FFF2-40B4-BE49-F238E27FC236}">
                <a16:creationId xmlns:a16="http://schemas.microsoft.com/office/drawing/2014/main" id="{E1C4847E-654F-8B1B-B915-173F4370F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1995" cy="6857997"/>
          </a:xfrm>
          <a:prstGeom prst="rect">
            <a:avLst/>
          </a:prstGeom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id="{B1DA87BD-982C-C558-A760-ABB13E7A5F0D}"/>
              </a:ext>
            </a:extLst>
          </p:cNvPr>
          <p:cNvSpPr/>
          <p:nvPr/>
        </p:nvSpPr>
        <p:spPr>
          <a:xfrm>
            <a:off x="0" y="5565912"/>
            <a:ext cx="3804558" cy="1292088"/>
          </a:xfrm>
          <a:prstGeom prst="rtTriangle">
            <a:avLst/>
          </a:prstGeom>
          <a:solidFill>
            <a:srgbClr val="3E95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19E74652-2ED0-922E-3897-4AB902DF6F37}"/>
              </a:ext>
            </a:extLst>
          </p:cNvPr>
          <p:cNvSpPr/>
          <p:nvPr/>
        </p:nvSpPr>
        <p:spPr>
          <a:xfrm flipH="1">
            <a:off x="2110" y="5565913"/>
            <a:ext cx="12189890" cy="1292087"/>
          </a:xfrm>
          <a:prstGeom prst="rtTriangle">
            <a:avLst/>
          </a:prstGeom>
          <a:solidFill>
            <a:srgbClr val="0066CC">
              <a:alpha val="7003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F7B9DF64-3045-AF21-E6AA-F3CD4A12A1EB}"/>
              </a:ext>
            </a:extLst>
          </p:cNvPr>
          <p:cNvSpPr/>
          <p:nvPr/>
        </p:nvSpPr>
        <p:spPr>
          <a:xfrm rot="10800000">
            <a:off x="8385332" y="-1"/>
            <a:ext cx="3804558" cy="1292088"/>
          </a:xfrm>
          <a:prstGeom prst="rtTriangle">
            <a:avLst/>
          </a:prstGeom>
          <a:solidFill>
            <a:srgbClr val="3E95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5A2E611-F972-9B5D-1631-444F98D7C661}"/>
              </a:ext>
            </a:extLst>
          </p:cNvPr>
          <p:cNvSpPr/>
          <p:nvPr/>
        </p:nvSpPr>
        <p:spPr>
          <a:xfrm rot="10800000" flipH="1">
            <a:off x="2110" y="0"/>
            <a:ext cx="12189890" cy="1292087"/>
          </a:xfrm>
          <a:prstGeom prst="rtTriangle">
            <a:avLst/>
          </a:prstGeom>
          <a:solidFill>
            <a:srgbClr val="0066CC">
              <a:alpha val="7003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E30AA0-DCAB-6365-2BF0-DA8734CF95B8}"/>
              </a:ext>
            </a:extLst>
          </p:cNvPr>
          <p:cNvSpPr/>
          <p:nvPr/>
        </p:nvSpPr>
        <p:spPr>
          <a:xfrm>
            <a:off x="1163" y="0"/>
            <a:ext cx="12188727" cy="6858000"/>
          </a:xfrm>
          <a:prstGeom prst="rect">
            <a:avLst/>
          </a:prstGeom>
          <a:solidFill>
            <a:srgbClr val="3E95D1">
              <a:alpha val="7455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AF94A5-72A9-F810-ECA3-2EF0FB9A73DC}"/>
              </a:ext>
            </a:extLst>
          </p:cNvPr>
          <p:cNvSpPr txBox="1"/>
          <p:nvPr/>
        </p:nvSpPr>
        <p:spPr>
          <a:xfrm>
            <a:off x="-388580" y="2988057"/>
            <a:ext cx="1390281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0" b="1" spc="-150" dirty="0">
                <a:solidFill>
                  <a:schemeClr val="bg1">
                    <a:alpha val="39918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LUTCF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DB6DB26-3573-5274-1EC1-17B7F4EE9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7377" y="3019433"/>
            <a:ext cx="12179951" cy="1649895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Course Outline</a:t>
            </a:r>
          </a:p>
        </p:txBody>
      </p:sp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F5CD53D1-7B9E-22D6-C2AA-544F4B8E6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477" y="140518"/>
            <a:ext cx="1946066" cy="65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00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1F0AB5CB-82F7-E7A2-C4B1-836ACA346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id="{B1DA87BD-982C-C558-A760-ABB13E7A5F0D}"/>
              </a:ext>
            </a:extLst>
          </p:cNvPr>
          <p:cNvSpPr/>
          <p:nvPr/>
        </p:nvSpPr>
        <p:spPr>
          <a:xfrm>
            <a:off x="0" y="5565912"/>
            <a:ext cx="3804558" cy="1292088"/>
          </a:xfrm>
          <a:prstGeom prst="rtTriangle">
            <a:avLst/>
          </a:prstGeom>
          <a:solidFill>
            <a:srgbClr val="3E95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19E74652-2ED0-922E-3897-4AB902DF6F37}"/>
              </a:ext>
            </a:extLst>
          </p:cNvPr>
          <p:cNvSpPr/>
          <p:nvPr/>
        </p:nvSpPr>
        <p:spPr>
          <a:xfrm flipH="1">
            <a:off x="2110" y="5565913"/>
            <a:ext cx="12189890" cy="1292087"/>
          </a:xfrm>
          <a:prstGeom prst="rtTriangle">
            <a:avLst/>
          </a:prstGeom>
          <a:solidFill>
            <a:srgbClr val="0066CC">
              <a:alpha val="7003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F7B9DF64-3045-AF21-E6AA-F3CD4A12A1EB}"/>
              </a:ext>
            </a:extLst>
          </p:cNvPr>
          <p:cNvSpPr/>
          <p:nvPr/>
        </p:nvSpPr>
        <p:spPr>
          <a:xfrm rot="10800000">
            <a:off x="8385332" y="-1"/>
            <a:ext cx="3804558" cy="1292088"/>
          </a:xfrm>
          <a:prstGeom prst="rtTriangle">
            <a:avLst/>
          </a:prstGeom>
          <a:solidFill>
            <a:srgbClr val="3E95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5A2E611-F972-9B5D-1631-444F98D7C661}"/>
              </a:ext>
            </a:extLst>
          </p:cNvPr>
          <p:cNvSpPr/>
          <p:nvPr/>
        </p:nvSpPr>
        <p:spPr>
          <a:xfrm rot="10800000" flipH="1">
            <a:off x="2110" y="0"/>
            <a:ext cx="12189890" cy="1292087"/>
          </a:xfrm>
          <a:prstGeom prst="rtTriangle">
            <a:avLst/>
          </a:prstGeom>
          <a:solidFill>
            <a:srgbClr val="0066CC">
              <a:alpha val="7003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D29E88B-092F-5157-5103-C9B110ED7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387" y="1533512"/>
            <a:ext cx="10127226" cy="1292088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LUTCF Course 1: Advising Process, </a:t>
            </a:r>
            <a:b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Risk Management, and Life Insurance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44CF2E-E3B0-18A4-2131-560E4BC0552A}"/>
              </a:ext>
            </a:extLst>
          </p:cNvPr>
          <p:cNvSpPr txBox="1"/>
          <p:nvPr/>
        </p:nvSpPr>
        <p:spPr>
          <a:xfrm>
            <a:off x="1032387" y="3030369"/>
            <a:ext cx="50636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	Ethics </a:t>
            </a:r>
          </a:p>
          <a:p>
            <a:pPr marL="46196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	Developing a Business Plan</a:t>
            </a:r>
          </a:p>
          <a:p>
            <a:pPr marL="46196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	Prospecting for Life Insurance </a:t>
            </a:r>
          </a:p>
          <a:p>
            <a:pPr marL="46196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	Discovery and Fact Finding </a:t>
            </a:r>
          </a:p>
          <a:p>
            <a:pPr marL="46196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	Overview of Life Insurance: Part One </a:t>
            </a:r>
          </a:p>
          <a:p>
            <a:pPr marL="46196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	Overview of Life Insurance: Part Two </a:t>
            </a:r>
          </a:p>
          <a:p>
            <a:pPr marL="46196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	Term Life Insurance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6BA548-73B8-9F04-AE7B-B1037A2AFD54}"/>
              </a:ext>
            </a:extLst>
          </p:cNvPr>
          <p:cNvSpPr txBox="1"/>
          <p:nvPr/>
        </p:nvSpPr>
        <p:spPr>
          <a:xfrm>
            <a:off x="10137798" y="6211956"/>
            <a:ext cx="1721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lutcf.naifa.org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312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holding a tablet&#10;&#10;Description automatically generated">
            <a:extLst>
              <a:ext uri="{FF2B5EF4-FFF2-40B4-BE49-F238E27FC236}">
                <a16:creationId xmlns:a16="http://schemas.microsoft.com/office/drawing/2014/main" id="{9834D8E4-8B19-5F2D-00C2-8639B202A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id="{B1DA87BD-982C-C558-A760-ABB13E7A5F0D}"/>
              </a:ext>
            </a:extLst>
          </p:cNvPr>
          <p:cNvSpPr/>
          <p:nvPr/>
        </p:nvSpPr>
        <p:spPr>
          <a:xfrm>
            <a:off x="0" y="5565912"/>
            <a:ext cx="3804558" cy="1292088"/>
          </a:xfrm>
          <a:prstGeom prst="rtTriangle">
            <a:avLst/>
          </a:prstGeom>
          <a:solidFill>
            <a:srgbClr val="3E95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19E74652-2ED0-922E-3897-4AB902DF6F37}"/>
              </a:ext>
            </a:extLst>
          </p:cNvPr>
          <p:cNvSpPr/>
          <p:nvPr/>
        </p:nvSpPr>
        <p:spPr>
          <a:xfrm flipH="1">
            <a:off x="2110" y="5565913"/>
            <a:ext cx="12189890" cy="1292087"/>
          </a:xfrm>
          <a:prstGeom prst="rtTriangle">
            <a:avLst/>
          </a:prstGeom>
          <a:solidFill>
            <a:srgbClr val="0066CC">
              <a:alpha val="7003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F7B9DF64-3045-AF21-E6AA-F3CD4A12A1EB}"/>
              </a:ext>
            </a:extLst>
          </p:cNvPr>
          <p:cNvSpPr/>
          <p:nvPr/>
        </p:nvSpPr>
        <p:spPr>
          <a:xfrm rot="10800000">
            <a:off x="8385332" y="-1"/>
            <a:ext cx="3804558" cy="1292088"/>
          </a:xfrm>
          <a:prstGeom prst="rtTriangle">
            <a:avLst/>
          </a:prstGeom>
          <a:solidFill>
            <a:srgbClr val="3E95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5A2E611-F972-9B5D-1631-444F98D7C661}"/>
              </a:ext>
            </a:extLst>
          </p:cNvPr>
          <p:cNvSpPr/>
          <p:nvPr/>
        </p:nvSpPr>
        <p:spPr>
          <a:xfrm rot="10800000" flipH="1">
            <a:off x="2110" y="0"/>
            <a:ext cx="12189890" cy="1292087"/>
          </a:xfrm>
          <a:prstGeom prst="rtTriangle">
            <a:avLst/>
          </a:prstGeom>
          <a:solidFill>
            <a:srgbClr val="0066CC">
              <a:alpha val="7003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D29E88B-092F-5157-5103-C9B110ED7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387" y="1533512"/>
            <a:ext cx="10127226" cy="1292088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LUTCF Course 1: Advising Process, Risk Management, and Life Insurance (cont.)</a:t>
            </a:r>
            <a:endParaRPr lang="en-US" sz="3600" b="1" dirty="0">
              <a:solidFill>
                <a:schemeClr val="accent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A37558-4CE3-2DAC-975E-0EDE88BC1B47}"/>
              </a:ext>
            </a:extLst>
          </p:cNvPr>
          <p:cNvSpPr txBox="1"/>
          <p:nvPr/>
        </p:nvSpPr>
        <p:spPr>
          <a:xfrm>
            <a:off x="1032386" y="3030369"/>
            <a:ext cx="62133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5988" indent="-454025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	Cash Value Life Insurance </a:t>
            </a:r>
          </a:p>
          <a:p>
            <a:pPr marL="915988" indent="-454025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	Whole Life Insurance </a:t>
            </a:r>
          </a:p>
          <a:p>
            <a:pPr marL="915988" indent="-454025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	Universal Life, Variable Life, Universal Variable Life Insurance, and Equity Indexed Universal Life</a:t>
            </a:r>
          </a:p>
          <a:p>
            <a:pPr marL="915988" indent="-454025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	Joint Life Insurance</a:t>
            </a:r>
          </a:p>
          <a:p>
            <a:pPr marL="915988" indent="-454025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	Financial Planning and Risk Management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9EBAA5-3DED-90F4-3E33-456945AE310B}"/>
              </a:ext>
            </a:extLst>
          </p:cNvPr>
          <p:cNvSpPr txBox="1"/>
          <p:nvPr/>
        </p:nvSpPr>
        <p:spPr>
          <a:xfrm>
            <a:off x="10137798" y="6211956"/>
            <a:ext cx="1721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lutcf.naifa.org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48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</TotalTime>
  <Words>779</Words>
  <Application>Microsoft Macintosh PowerPoint</Application>
  <PresentationFormat>Widescreen</PresentationFormat>
  <Paragraphs>93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Segoe UI</vt:lpstr>
      <vt:lpstr>Office Theme</vt:lpstr>
      <vt:lpstr>PowerPoint Presentation</vt:lpstr>
      <vt:lpstr>PowerPoint Presentation</vt:lpstr>
      <vt:lpstr>OPPORTUNITY</vt:lpstr>
      <vt:lpstr>The opportunity to obtain the  LUTCF designation</vt:lpstr>
      <vt:lpstr>Mentoring Program</vt:lpstr>
      <vt:lpstr>LUTCF Mentoring  Program</vt:lpstr>
      <vt:lpstr>Course Outline</vt:lpstr>
      <vt:lpstr>LUTCF Course 1: Advising Process,  Risk Management, and Life Insurance</vt:lpstr>
      <vt:lpstr>LUTCF Course 1: Advising Process, Risk Management, and Life Insurance (cont.)</vt:lpstr>
      <vt:lpstr>LUTCF Course 2: Investment and  Protection Products</vt:lpstr>
      <vt:lpstr>LUTCF Course 3: Wealth Management, Retirement Planning, and Estate Planning</vt:lpstr>
      <vt:lpstr>Why Should I Earn the LUTCF?</vt:lpstr>
      <vt:lpstr>What LUTCF  Students  are Saying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Allen - Society of FSP</dc:creator>
  <cp:lastModifiedBy>Joel Allen</cp:lastModifiedBy>
  <cp:revision>21</cp:revision>
  <dcterms:created xsi:type="dcterms:W3CDTF">2024-04-05T17:23:59Z</dcterms:created>
  <dcterms:modified xsi:type="dcterms:W3CDTF">2024-06-26T14:47:38Z</dcterms:modified>
</cp:coreProperties>
</file>