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0" r:id="rId3"/>
    <p:sldId id="288" r:id="rId4"/>
    <p:sldId id="1922" r:id="rId5"/>
    <p:sldId id="292" r:id="rId6"/>
    <p:sldId id="290" r:id="rId7"/>
    <p:sldId id="298" r:id="rId8"/>
    <p:sldId id="297" r:id="rId9"/>
    <p:sldId id="299" r:id="rId10"/>
    <p:sldId id="1914" r:id="rId11"/>
    <p:sldId id="282" r:id="rId12"/>
    <p:sldId id="1771" r:id="rId13"/>
    <p:sldId id="1920" r:id="rId14"/>
    <p:sldId id="296" r:id="rId15"/>
    <p:sldId id="1923" r:id="rId16"/>
    <p:sldId id="295" r:id="rId17"/>
    <p:sldId id="19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1D442-0927-45BB-9372-D8EAC9E2E5EE}" v="10" dt="2023-10-31T13:45:46.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sorterViewPr>
    <p:cViewPr>
      <p:scale>
        <a:sx n="120" d="100"/>
        <a:sy n="12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Vannoy" userId="2efc1ed9-aac3-4ca5-ac2a-48a88badebf0" providerId="ADAL" clId="{0DB1D442-0927-45BB-9372-D8EAC9E2E5EE}"/>
    <pc:docChg chg="custSel addSld delSld modSld sldOrd">
      <pc:chgData name="Timothy Vannoy" userId="2efc1ed9-aac3-4ca5-ac2a-48a88badebf0" providerId="ADAL" clId="{0DB1D442-0927-45BB-9372-D8EAC9E2E5EE}" dt="2023-10-31T14:28:48.500" v="1158" actId="6549"/>
      <pc:docMkLst>
        <pc:docMk/>
      </pc:docMkLst>
      <pc:sldChg chg="modSp mod">
        <pc:chgData name="Timothy Vannoy" userId="2efc1ed9-aac3-4ca5-ac2a-48a88badebf0" providerId="ADAL" clId="{0DB1D442-0927-45BB-9372-D8EAC9E2E5EE}" dt="2023-10-31T13:39:18.308" v="811" actId="20577"/>
        <pc:sldMkLst>
          <pc:docMk/>
          <pc:sldMk cId="3535210133" sldId="282"/>
        </pc:sldMkLst>
        <pc:spChg chg="mod">
          <ac:chgData name="Timothy Vannoy" userId="2efc1ed9-aac3-4ca5-ac2a-48a88badebf0" providerId="ADAL" clId="{0DB1D442-0927-45BB-9372-D8EAC9E2E5EE}" dt="2023-10-20T18:44:00.358" v="637" actId="20577"/>
          <ac:spMkLst>
            <pc:docMk/>
            <pc:sldMk cId="3535210133" sldId="282"/>
            <ac:spMk id="2" creationId="{227FD905-18F9-41C7-A886-4EE17C5AA69D}"/>
          </ac:spMkLst>
        </pc:spChg>
        <pc:graphicFrameChg chg="modGraphic">
          <ac:chgData name="Timothy Vannoy" userId="2efc1ed9-aac3-4ca5-ac2a-48a88badebf0" providerId="ADAL" clId="{0DB1D442-0927-45BB-9372-D8EAC9E2E5EE}" dt="2023-10-31T13:39:18.308" v="811" actId="20577"/>
          <ac:graphicFrameMkLst>
            <pc:docMk/>
            <pc:sldMk cId="3535210133" sldId="282"/>
            <ac:graphicFrameMk id="4" creationId="{3C709EC4-47A2-46DF-8126-0BA11F6D1121}"/>
          </ac:graphicFrameMkLst>
        </pc:graphicFrameChg>
      </pc:sldChg>
      <pc:sldChg chg="modSp mod ord">
        <pc:chgData name="Timothy Vannoy" userId="2efc1ed9-aac3-4ca5-ac2a-48a88badebf0" providerId="ADAL" clId="{0DB1D442-0927-45BB-9372-D8EAC9E2E5EE}" dt="2023-10-31T13:36:57.341" v="791"/>
        <pc:sldMkLst>
          <pc:docMk/>
          <pc:sldMk cId="1407347522" sldId="288"/>
        </pc:sldMkLst>
        <pc:spChg chg="mod">
          <ac:chgData name="Timothy Vannoy" userId="2efc1ed9-aac3-4ca5-ac2a-48a88badebf0" providerId="ADAL" clId="{0DB1D442-0927-45BB-9372-D8EAC9E2E5EE}" dt="2023-10-20T18:37:20.803" v="444" actId="113"/>
          <ac:spMkLst>
            <pc:docMk/>
            <pc:sldMk cId="1407347522" sldId="288"/>
            <ac:spMk id="2" creationId="{97267AF6-16AA-EC5F-7328-135461AB3E0D}"/>
          </ac:spMkLst>
        </pc:spChg>
      </pc:sldChg>
      <pc:sldChg chg="modSp mod">
        <pc:chgData name="Timothy Vannoy" userId="2efc1ed9-aac3-4ca5-ac2a-48a88badebf0" providerId="ADAL" clId="{0DB1D442-0927-45BB-9372-D8EAC9E2E5EE}" dt="2023-10-31T14:28:48.500" v="1158" actId="6549"/>
        <pc:sldMkLst>
          <pc:docMk/>
          <pc:sldMk cId="1221999791" sldId="290"/>
        </pc:sldMkLst>
        <pc:spChg chg="mod">
          <ac:chgData name="Timothy Vannoy" userId="2efc1ed9-aac3-4ca5-ac2a-48a88badebf0" providerId="ADAL" clId="{0DB1D442-0927-45BB-9372-D8EAC9E2E5EE}" dt="2023-10-31T14:28:48.500" v="1158" actId="6549"/>
          <ac:spMkLst>
            <pc:docMk/>
            <pc:sldMk cId="1221999791" sldId="290"/>
            <ac:spMk id="2" creationId="{D3781589-632C-D7E3-962E-90F8C5F21582}"/>
          </ac:spMkLst>
        </pc:spChg>
      </pc:sldChg>
      <pc:sldChg chg="modSp mod">
        <pc:chgData name="Timothy Vannoy" userId="2efc1ed9-aac3-4ca5-ac2a-48a88badebf0" providerId="ADAL" clId="{0DB1D442-0927-45BB-9372-D8EAC9E2E5EE}" dt="2023-10-20T18:37:27.138" v="445" actId="1076"/>
        <pc:sldMkLst>
          <pc:docMk/>
          <pc:sldMk cId="3726284189" sldId="292"/>
        </pc:sldMkLst>
        <pc:spChg chg="mod">
          <ac:chgData name="Timothy Vannoy" userId="2efc1ed9-aac3-4ca5-ac2a-48a88badebf0" providerId="ADAL" clId="{0DB1D442-0927-45BB-9372-D8EAC9E2E5EE}" dt="2023-10-20T18:37:08.032" v="442" actId="113"/>
          <ac:spMkLst>
            <pc:docMk/>
            <pc:sldMk cId="3726284189" sldId="292"/>
            <ac:spMk id="2" creationId="{97267AF6-16AA-EC5F-7328-135461AB3E0D}"/>
          </ac:spMkLst>
        </pc:spChg>
        <pc:cxnChg chg="mod">
          <ac:chgData name="Timothy Vannoy" userId="2efc1ed9-aac3-4ca5-ac2a-48a88badebf0" providerId="ADAL" clId="{0DB1D442-0927-45BB-9372-D8EAC9E2E5EE}" dt="2023-10-20T18:37:27.138" v="445" actId="1076"/>
          <ac:cxnSpMkLst>
            <pc:docMk/>
            <pc:sldMk cId="3726284189" sldId="292"/>
            <ac:cxnSpMk id="3" creationId="{A894AEEF-4A22-1670-A441-5E2BF98B497A}"/>
          </ac:cxnSpMkLst>
        </pc:cxnChg>
      </pc:sldChg>
      <pc:sldChg chg="modSp del mod">
        <pc:chgData name="Timothy Vannoy" userId="2efc1ed9-aac3-4ca5-ac2a-48a88badebf0" providerId="ADAL" clId="{0DB1D442-0927-45BB-9372-D8EAC9E2E5EE}" dt="2023-10-31T13:48:08.351" v="982" actId="2696"/>
        <pc:sldMkLst>
          <pc:docMk/>
          <pc:sldMk cId="1898271968" sldId="293"/>
        </pc:sldMkLst>
        <pc:spChg chg="mod">
          <ac:chgData name="Timothy Vannoy" userId="2efc1ed9-aac3-4ca5-ac2a-48a88badebf0" providerId="ADAL" clId="{0DB1D442-0927-45BB-9372-D8EAC9E2E5EE}" dt="2023-10-20T18:20:09.029" v="19" actId="255"/>
          <ac:spMkLst>
            <pc:docMk/>
            <pc:sldMk cId="1898271968" sldId="293"/>
            <ac:spMk id="2" creationId="{BE6BF0C9-49C9-4C9B-C8EA-90D7CF3B8894}"/>
          </ac:spMkLst>
        </pc:spChg>
      </pc:sldChg>
      <pc:sldChg chg="del">
        <pc:chgData name="Timothy Vannoy" userId="2efc1ed9-aac3-4ca5-ac2a-48a88badebf0" providerId="ADAL" clId="{0DB1D442-0927-45BB-9372-D8EAC9E2E5EE}" dt="2023-10-30T18:29:31.092" v="772" actId="47"/>
        <pc:sldMkLst>
          <pc:docMk/>
          <pc:sldMk cId="232302585" sldId="294"/>
        </pc:sldMkLst>
      </pc:sldChg>
      <pc:sldChg chg="modSp mod">
        <pc:chgData name="Timothy Vannoy" userId="2efc1ed9-aac3-4ca5-ac2a-48a88badebf0" providerId="ADAL" clId="{0DB1D442-0927-45BB-9372-D8EAC9E2E5EE}" dt="2023-10-20T18:41:32.765" v="576" actId="20577"/>
        <pc:sldMkLst>
          <pc:docMk/>
          <pc:sldMk cId="1083553215" sldId="295"/>
        </pc:sldMkLst>
        <pc:spChg chg="mod">
          <ac:chgData name="Timothy Vannoy" userId="2efc1ed9-aac3-4ca5-ac2a-48a88badebf0" providerId="ADAL" clId="{0DB1D442-0927-45BB-9372-D8EAC9E2E5EE}" dt="2023-10-20T18:41:32.765" v="576" actId="20577"/>
          <ac:spMkLst>
            <pc:docMk/>
            <pc:sldMk cId="1083553215" sldId="295"/>
            <ac:spMk id="2" creationId="{BE6BF0C9-49C9-4C9B-C8EA-90D7CF3B8894}"/>
          </ac:spMkLst>
        </pc:spChg>
      </pc:sldChg>
      <pc:sldChg chg="modSp mod">
        <pc:chgData name="Timothy Vannoy" userId="2efc1ed9-aac3-4ca5-ac2a-48a88badebf0" providerId="ADAL" clId="{0DB1D442-0927-45BB-9372-D8EAC9E2E5EE}" dt="2023-10-20T18:21:29.207" v="28" actId="122"/>
        <pc:sldMkLst>
          <pc:docMk/>
          <pc:sldMk cId="2463959633" sldId="296"/>
        </pc:sldMkLst>
        <pc:spChg chg="mod">
          <ac:chgData name="Timothy Vannoy" userId="2efc1ed9-aac3-4ca5-ac2a-48a88badebf0" providerId="ADAL" clId="{0DB1D442-0927-45BB-9372-D8EAC9E2E5EE}" dt="2023-10-20T18:21:29.207" v="28" actId="122"/>
          <ac:spMkLst>
            <pc:docMk/>
            <pc:sldMk cId="2463959633" sldId="296"/>
            <ac:spMk id="2" creationId="{BE6BF0C9-49C9-4C9B-C8EA-90D7CF3B8894}"/>
          </ac:spMkLst>
        </pc:spChg>
      </pc:sldChg>
      <pc:sldChg chg="modSp mod">
        <pc:chgData name="Timothy Vannoy" userId="2efc1ed9-aac3-4ca5-ac2a-48a88badebf0" providerId="ADAL" clId="{0DB1D442-0927-45BB-9372-D8EAC9E2E5EE}" dt="2023-10-20T18:19:54.434" v="17" actId="255"/>
        <pc:sldMkLst>
          <pc:docMk/>
          <pc:sldMk cId="1911409084" sldId="297"/>
        </pc:sldMkLst>
        <pc:spChg chg="mod">
          <ac:chgData name="Timothy Vannoy" userId="2efc1ed9-aac3-4ca5-ac2a-48a88badebf0" providerId="ADAL" clId="{0DB1D442-0927-45BB-9372-D8EAC9E2E5EE}" dt="2023-10-20T18:19:54.434" v="17" actId="255"/>
          <ac:spMkLst>
            <pc:docMk/>
            <pc:sldMk cId="1911409084" sldId="297"/>
            <ac:spMk id="2" creationId="{BE6BF0C9-49C9-4C9B-C8EA-90D7CF3B8894}"/>
          </ac:spMkLst>
        </pc:spChg>
      </pc:sldChg>
      <pc:sldChg chg="modSp mod">
        <pc:chgData name="Timothy Vannoy" userId="2efc1ed9-aac3-4ca5-ac2a-48a88badebf0" providerId="ADAL" clId="{0DB1D442-0927-45BB-9372-D8EAC9E2E5EE}" dt="2023-10-31T13:51:26.232" v="1085" actId="20577"/>
        <pc:sldMkLst>
          <pc:docMk/>
          <pc:sldMk cId="1131061362" sldId="298"/>
        </pc:sldMkLst>
        <pc:spChg chg="mod">
          <ac:chgData name="Timothy Vannoy" userId="2efc1ed9-aac3-4ca5-ac2a-48a88badebf0" providerId="ADAL" clId="{0DB1D442-0927-45BB-9372-D8EAC9E2E5EE}" dt="2023-10-31T13:51:26.232" v="1085" actId="20577"/>
          <ac:spMkLst>
            <pc:docMk/>
            <pc:sldMk cId="1131061362" sldId="298"/>
            <ac:spMk id="2" creationId="{BE6BF0C9-49C9-4C9B-C8EA-90D7CF3B8894}"/>
          </ac:spMkLst>
        </pc:spChg>
      </pc:sldChg>
      <pc:sldChg chg="modSp mod">
        <pc:chgData name="Timothy Vannoy" userId="2efc1ed9-aac3-4ca5-ac2a-48a88badebf0" providerId="ADAL" clId="{0DB1D442-0927-45BB-9372-D8EAC9E2E5EE}" dt="2023-10-31T13:53:28.930" v="1092" actId="6549"/>
        <pc:sldMkLst>
          <pc:docMk/>
          <pc:sldMk cId="3016697177" sldId="299"/>
        </pc:sldMkLst>
        <pc:spChg chg="mod">
          <ac:chgData name="Timothy Vannoy" userId="2efc1ed9-aac3-4ca5-ac2a-48a88badebf0" providerId="ADAL" clId="{0DB1D442-0927-45BB-9372-D8EAC9E2E5EE}" dt="2023-10-31T13:53:28.930" v="1092" actId="6549"/>
          <ac:spMkLst>
            <pc:docMk/>
            <pc:sldMk cId="3016697177" sldId="299"/>
            <ac:spMk id="2" creationId="{BE6BF0C9-49C9-4C9B-C8EA-90D7CF3B8894}"/>
          </ac:spMkLst>
        </pc:spChg>
      </pc:sldChg>
      <pc:sldChg chg="modSp mod">
        <pc:chgData name="Timothy Vannoy" userId="2efc1ed9-aac3-4ca5-ac2a-48a88badebf0" providerId="ADAL" clId="{0DB1D442-0927-45BB-9372-D8EAC9E2E5EE}" dt="2023-10-31T14:06:16.121" v="1154" actId="6549"/>
        <pc:sldMkLst>
          <pc:docMk/>
          <pc:sldMk cId="3775863088" sldId="300"/>
        </pc:sldMkLst>
        <pc:spChg chg="mod">
          <ac:chgData name="Timothy Vannoy" userId="2efc1ed9-aac3-4ca5-ac2a-48a88badebf0" providerId="ADAL" clId="{0DB1D442-0927-45BB-9372-D8EAC9E2E5EE}" dt="2023-10-31T14:06:16.121" v="1154" actId="6549"/>
          <ac:spMkLst>
            <pc:docMk/>
            <pc:sldMk cId="3775863088" sldId="300"/>
            <ac:spMk id="2" creationId="{97267AF6-16AA-EC5F-7328-135461AB3E0D}"/>
          </ac:spMkLst>
        </pc:spChg>
      </pc:sldChg>
      <pc:sldChg chg="del">
        <pc:chgData name="Timothy Vannoy" userId="2efc1ed9-aac3-4ca5-ac2a-48a88badebf0" providerId="ADAL" clId="{0DB1D442-0927-45BB-9372-D8EAC9E2E5EE}" dt="2023-10-30T18:29:30.604" v="771" actId="47"/>
        <pc:sldMkLst>
          <pc:docMk/>
          <pc:sldMk cId="371767348" sldId="301"/>
        </pc:sldMkLst>
      </pc:sldChg>
      <pc:sldChg chg="modSp mod">
        <pc:chgData name="Timothy Vannoy" userId="2efc1ed9-aac3-4ca5-ac2a-48a88badebf0" providerId="ADAL" clId="{0DB1D442-0927-45BB-9372-D8EAC9E2E5EE}" dt="2023-10-31T14:04:40.420" v="1151" actId="6549"/>
        <pc:sldMkLst>
          <pc:docMk/>
          <pc:sldMk cId="1459415213" sldId="1771"/>
        </pc:sldMkLst>
        <pc:spChg chg="mod">
          <ac:chgData name="Timothy Vannoy" userId="2efc1ed9-aac3-4ca5-ac2a-48a88badebf0" providerId="ADAL" clId="{0DB1D442-0927-45BB-9372-D8EAC9E2E5EE}" dt="2023-10-20T18:47:54.668" v="665" actId="6549"/>
          <ac:spMkLst>
            <pc:docMk/>
            <pc:sldMk cId="1459415213" sldId="1771"/>
            <ac:spMk id="2" creationId="{7C9EEE0C-4CBC-A8DC-CF0D-13165C2BA305}"/>
          </ac:spMkLst>
        </pc:spChg>
        <pc:spChg chg="mod">
          <ac:chgData name="Timothy Vannoy" userId="2efc1ed9-aac3-4ca5-ac2a-48a88badebf0" providerId="ADAL" clId="{0DB1D442-0927-45BB-9372-D8EAC9E2E5EE}" dt="2023-10-20T18:47:35.543" v="663" actId="14100"/>
          <ac:spMkLst>
            <pc:docMk/>
            <pc:sldMk cId="1459415213" sldId="1771"/>
            <ac:spMk id="3" creationId="{5AADD411-F671-3108-B5A3-B18D3D989285}"/>
          </ac:spMkLst>
        </pc:spChg>
        <pc:spChg chg="mod">
          <ac:chgData name="Timothy Vannoy" userId="2efc1ed9-aac3-4ca5-ac2a-48a88badebf0" providerId="ADAL" clId="{0DB1D442-0927-45BB-9372-D8EAC9E2E5EE}" dt="2023-10-31T13:41:47.714" v="865" actId="122"/>
          <ac:spMkLst>
            <pc:docMk/>
            <pc:sldMk cId="1459415213" sldId="1771"/>
            <ac:spMk id="15" creationId="{9C45AFB4-BE30-4A07-3F86-C494FB3B6A17}"/>
          </ac:spMkLst>
        </pc:spChg>
        <pc:spChg chg="mod">
          <ac:chgData name="Timothy Vannoy" userId="2efc1ed9-aac3-4ca5-ac2a-48a88badebf0" providerId="ADAL" clId="{0DB1D442-0927-45BB-9372-D8EAC9E2E5EE}" dt="2023-10-31T14:04:40.420" v="1151" actId="6549"/>
          <ac:spMkLst>
            <pc:docMk/>
            <pc:sldMk cId="1459415213" sldId="1771"/>
            <ac:spMk id="16" creationId="{BF9F0265-1156-D57F-9928-9763080D09C3}"/>
          </ac:spMkLst>
        </pc:spChg>
      </pc:sldChg>
      <pc:sldChg chg="delSp modSp mod setBg modNotes">
        <pc:chgData name="Timothy Vannoy" userId="2efc1ed9-aac3-4ca5-ac2a-48a88badebf0" providerId="ADAL" clId="{0DB1D442-0927-45BB-9372-D8EAC9E2E5EE}" dt="2023-10-31T13:57:03.815" v="1129" actId="20577"/>
        <pc:sldMkLst>
          <pc:docMk/>
          <pc:sldMk cId="4064205350" sldId="1914"/>
        </pc:sldMkLst>
        <pc:spChg chg="mod">
          <ac:chgData name="Timothy Vannoy" userId="2efc1ed9-aac3-4ca5-ac2a-48a88badebf0" providerId="ADAL" clId="{0DB1D442-0927-45BB-9372-D8EAC9E2E5EE}" dt="2023-10-20T18:35:18.464" v="437" actId="14100"/>
          <ac:spMkLst>
            <pc:docMk/>
            <pc:sldMk cId="4064205350" sldId="1914"/>
            <ac:spMk id="4" creationId="{CDB12F15-37F9-064E-9FAC-C0FBF007FFFB}"/>
          </ac:spMkLst>
        </pc:spChg>
        <pc:spChg chg="mod">
          <ac:chgData name="Timothy Vannoy" userId="2efc1ed9-aac3-4ca5-ac2a-48a88badebf0" providerId="ADAL" clId="{0DB1D442-0927-45BB-9372-D8EAC9E2E5EE}" dt="2023-10-31T13:55:52.369" v="1112" actId="20577"/>
          <ac:spMkLst>
            <pc:docMk/>
            <pc:sldMk cId="4064205350" sldId="1914"/>
            <ac:spMk id="6" creationId="{83E5C9C5-EECB-D047-BB5C-EBD5FAD9B6C0}"/>
          </ac:spMkLst>
        </pc:spChg>
        <pc:spChg chg="del mod">
          <ac:chgData name="Timothy Vannoy" userId="2efc1ed9-aac3-4ca5-ac2a-48a88badebf0" providerId="ADAL" clId="{0DB1D442-0927-45BB-9372-D8EAC9E2E5EE}" dt="2023-10-20T18:23:48.969" v="38"/>
          <ac:spMkLst>
            <pc:docMk/>
            <pc:sldMk cId="4064205350" sldId="1914"/>
            <ac:spMk id="7" creationId="{8AB3FA46-4846-47B6-BEF9-A4A3F5602EA4}"/>
          </ac:spMkLst>
        </pc:spChg>
        <pc:spChg chg="mod">
          <ac:chgData name="Timothy Vannoy" userId="2efc1ed9-aac3-4ca5-ac2a-48a88badebf0" providerId="ADAL" clId="{0DB1D442-0927-45BB-9372-D8EAC9E2E5EE}" dt="2023-10-20T18:33:45.376" v="426" actId="2711"/>
          <ac:spMkLst>
            <pc:docMk/>
            <pc:sldMk cId="4064205350" sldId="1914"/>
            <ac:spMk id="14" creationId="{30170DF1-4FF4-406D-8712-0AB6EBEB6DD7}"/>
          </ac:spMkLst>
        </pc:spChg>
        <pc:spChg chg="mod">
          <ac:chgData name="Timothy Vannoy" userId="2efc1ed9-aac3-4ca5-ac2a-48a88badebf0" providerId="ADAL" clId="{0DB1D442-0927-45BB-9372-D8EAC9E2E5EE}" dt="2023-10-31T13:38:22.642" v="793" actId="207"/>
          <ac:spMkLst>
            <pc:docMk/>
            <pc:sldMk cId="4064205350" sldId="1914"/>
            <ac:spMk id="15" creationId="{CE19B474-A6E3-4026-84A7-FB626C59285A}"/>
          </ac:spMkLst>
        </pc:spChg>
        <pc:spChg chg="del mod">
          <ac:chgData name="Timothy Vannoy" userId="2efc1ed9-aac3-4ca5-ac2a-48a88badebf0" providerId="ADAL" clId="{0DB1D442-0927-45BB-9372-D8EAC9E2E5EE}" dt="2023-10-20T18:25:19.951" v="54"/>
          <ac:spMkLst>
            <pc:docMk/>
            <pc:sldMk cId="4064205350" sldId="1914"/>
            <ac:spMk id="18" creationId="{978B439D-6F37-4E89-B428-57EBCE478A16}"/>
          </ac:spMkLst>
        </pc:spChg>
        <pc:spChg chg="mod">
          <ac:chgData name="Timothy Vannoy" userId="2efc1ed9-aac3-4ca5-ac2a-48a88badebf0" providerId="ADAL" clId="{0DB1D442-0927-45BB-9372-D8EAC9E2E5EE}" dt="2023-10-20T18:36:06.683" v="440" actId="1076"/>
          <ac:spMkLst>
            <pc:docMk/>
            <pc:sldMk cId="4064205350" sldId="1914"/>
            <ac:spMk id="20" creationId="{60DD75AA-BB8C-924A-A29E-102755353E2D}"/>
          </ac:spMkLst>
        </pc:spChg>
        <pc:spChg chg="mod">
          <ac:chgData name="Timothy Vannoy" userId="2efc1ed9-aac3-4ca5-ac2a-48a88badebf0" providerId="ADAL" clId="{0DB1D442-0927-45BB-9372-D8EAC9E2E5EE}" dt="2023-10-20T18:24:33.964" v="45" actId="207"/>
          <ac:spMkLst>
            <pc:docMk/>
            <pc:sldMk cId="4064205350" sldId="1914"/>
            <ac:spMk id="33" creationId="{B93FA53A-2D9B-A34D-B48B-B47605E9B394}"/>
          </ac:spMkLst>
        </pc:spChg>
        <pc:spChg chg="mod">
          <ac:chgData name="Timothy Vannoy" userId="2efc1ed9-aac3-4ca5-ac2a-48a88badebf0" providerId="ADAL" clId="{0DB1D442-0927-45BB-9372-D8EAC9E2E5EE}" dt="2023-10-20T18:25:49.946" v="86" actId="6549"/>
          <ac:spMkLst>
            <pc:docMk/>
            <pc:sldMk cId="4064205350" sldId="1914"/>
            <ac:spMk id="34" creationId="{6480977F-BE3A-F54A-AE80-77B39301BAA6}"/>
          </ac:spMkLst>
        </pc:spChg>
        <pc:spChg chg="mod">
          <ac:chgData name="Timothy Vannoy" userId="2efc1ed9-aac3-4ca5-ac2a-48a88badebf0" providerId="ADAL" clId="{0DB1D442-0927-45BB-9372-D8EAC9E2E5EE}" dt="2023-10-20T18:35:46.259" v="438" actId="1076"/>
          <ac:spMkLst>
            <pc:docMk/>
            <pc:sldMk cId="4064205350" sldId="1914"/>
            <ac:spMk id="40" creationId="{27C0CF24-A147-BD4F-B503-66468DC1E5C8}"/>
          </ac:spMkLst>
        </pc:spChg>
        <pc:spChg chg="mod">
          <ac:chgData name="Timothy Vannoy" userId="2efc1ed9-aac3-4ca5-ac2a-48a88badebf0" providerId="ADAL" clId="{0DB1D442-0927-45BB-9372-D8EAC9E2E5EE}" dt="2023-10-31T13:57:03.815" v="1129" actId="20577"/>
          <ac:spMkLst>
            <pc:docMk/>
            <pc:sldMk cId="4064205350" sldId="1914"/>
            <ac:spMk id="41" creationId="{C6862D98-4812-DF45-A2C3-294AD504D88D}"/>
          </ac:spMkLst>
        </pc:spChg>
        <pc:cxnChg chg="del">
          <ac:chgData name="Timothy Vannoy" userId="2efc1ed9-aac3-4ca5-ac2a-48a88badebf0" providerId="ADAL" clId="{0DB1D442-0927-45BB-9372-D8EAC9E2E5EE}" dt="2023-10-20T18:25:19.951" v="52" actId="478"/>
          <ac:cxnSpMkLst>
            <pc:docMk/>
            <pc:sldMk cId="4064205350" sldId="1914"/>
            <ac:cxnSpMk id="3" creationId="{F7418F16-30AC-4AB2-ADBD-31BFFC877416}"/>
          </ac:cxnSpMkLst>
        </pc:cxnChg>
        <pc:cxnChg chg="del">
          <ac:chgData name="Timothy Vannoy" userId="2efc1ed9-aac3-4ca5-ac2a-48a88badebf0" providerId="ADAL" clId="{0DB1D442-0927-45BB-9372-D8EAC9E2E5EE}" dt="2023-10-20T18:25:21.748" v="55" actId="478"/>
          <ac:cxnSpMkLst>
            <pc:docMk/>
            <pc:sldMk cId="4064205350" sldId="1914"/>
            <ac:cxnSpMk id="16" creationId="{36F7E313-3B3F-4691-B68D-F3B115D02576}"/>
          </ac:cxnSpMkLst>
        </pc:cxnChg>
      </pc:sldChg>
      <pc:sldChg chg="addSp modSp mod">
        <pc:chgData name="Timothy Vannoy" userId="2efc1ed9-aac3-4ca5-ac2a-48a88badebf0" providerId="ADAL" clId="{0DB1D442-0927-45BB-9372-D8EAC9E2E5EE}" dt="2023-10-31T13:43:36.322" v="893" actId="115"/>
        <pc:sldMkLst>
          <pc:docMk/>
          <pc:sldMk cId="2891697067" sldId="1920"/>
        </pc:sldMkLst>
        <pc:spChg chg="mod">
          <ac:chgData name="Timothy Vannoy" userId="2efc1ed9-aac3-4ca5-ac2a-48a88badebf0" providerId="ADAL" clId="{0DB1D442-0927-45BB-9372-D8EAC9E2E5EE}" dt="2023-10-20T18:55:27.258" v="738" actId="207"/>
          <ac:spMkLst>
            <pc:docMk/>
            <pc:sldMk cId="2891697067" sldId="1920"/>
            <ac:spMk id="2" creationId="{75851253-5D3B-4FFC-8C0A-15ADAA372F49}"/>
          </ac:spMkLst>
        </pc:spChg>
        <pc:spChg chg="mod">
          <ac:chgData name="Timothy Vannoy" userId="2efc1ed9-aac3-4ca5-ac2a-48a88badebf0" providerId="ADAL" clId="{0DB1D442-0927-45BB-9372-D8EAC9E2E5EE}" dt="2023-10-31T13:43:36.322" v="893" actId="115"/>
          <ac:spMkLst>
            <pc:docMk/>
            <pc:sldMk cId="2891697067" sldId="1920"/>
            <ac:spMk id="3" creationId="{A130865D-82A5-9099-AA1A-F311FDB35CA3}"/>
          </ac:spMkLst>
        </pc:spChg>
        <pc:spChg chg="add mod">
          <ac:chgData name="Timothy Vannoy" userId="2efc1ed9-aac3-4ca5-ac2a-48a88badebf0" providerId="ADAL" clId="{0DB1D442-0927-45BB-9372-D8EAC9E2E5EE}" dt="2023-10-20T18:54:33.235" v="737" actId="6549"/>
          <ac:spMkLst>
            <pc:docMk/>
            <pc:sldMk cId="2891697067" sldId="1920"/>
            <ac:spMk id="5" creationId="{B99420C3-8C8B-E6AE-0C52-EA6CD63E9E6A}"/>
          </ac:spMkLst>
        </pc:spChg>
        <pc:spChg chg="mod">
          <ac:chgData name="Timothy Vannoy" userId="2efc1ed9-aac3-4ca5-ac2a-48a88badebf0" providerId="ADAL" clId="{0DB1D442-0927-45BB-9372-D8EAC9E2E5EE}" dt="2023-10-20T18:50:08.154" v="668" actId="207"/>
          <ac:spMkLst>
            <pc:docMk/>
            <pc:sldMk cId="2891697067" sldId="1920"/>
            <ac:spMk id="24" creationId="{C3E0CCBA-AB55-6249-88A5-DD2320889CF5}"/>
          </ac:spMkLst>
        </pc:spChg>
        <pc:spChg chg="mod">
          <ac:chgData name="Timothy Vannoy" userId="2efc1ed9-aac3-4ca5-ac2a-48a88badebf0" providerId="ADAL" clId="{0DB1D442-0927-45BB-9372-D8EAC9E2E5EE}" dt="2023-10-20T18:54:10.308" v="729" actId="6549"/>
          <ac:spMkLst>
            <pc:docMk/>
            <pc:sldMk cId="2891697067" sldId="1920"/>
            <ac:spMk id="29" creationId="{B29DCC52-7248-B74D-99BC-CEE77844D4A4}"/>
          </ac:spMkLst>
        </pc:spChg>
        <pc:spChg chg="mod">
          <ac:chgData name="Timothy Vannoy" userId="2efc1ed9-aac3-4ca5-ac2a-48a88badebf0" providerId="ADAL" clId="{0DB1D442-0927-45BB-9372-D8EAC9E2E5EE}" dt="2023-10-20T18:54:01.155" v="728" actId="14100"/>
          <ac:spMkLst>
            <pc:docMk/>
            <pc:sldMk cId="2891697067" sldId="1920"/>
            <ac:spMk id="32" creationId="{0F1F7997-D222-4E3C-8AD1-EE5140E93517}"/>
          </ac:spMkLst>
        </pc:spChg>
      </pc:sldChg>
      <pc:sldChg chg="modSp add mod">
        <pc:chgData name="Timothy Vannoy" userId="2efc1ed9-aac3-4ca5-ac2a-48a88badebf0" providerId="ADAL" clId="{0DB1D442-0927-45BB-9372-D8EAC9E2E5EE}" dt="2023-10-31T14:06:45.252" v="1157" actId="6549"/>
        <pc:sldMkLst>
          <pc:docMk/>
          <pc:sldMk cId="1376121977" sldId="1921"/>
        </pc:sldMkLst>
        <pc:spChg chg="mod">
          <ac:chgData name="Timothy Vannoy" userId="2efc1ed9-aac3-4ca5-ac2a-48a88badebf0" providerId="ADAL" clId="{0DB1D442-0927-45BB-9372-D8EAC9E2E5EE}" dt="2023-10-31T14:06:45.252" v="1157" actId="6549"/>
          <ac:spMkLst>
            <pc:docMk/>
            <pc:sldMk cId="1376121977" sldId="1921"/>
            <ac:spMk id="2" creationId="{97267AF6-16AA-EC5F-7328-135461AB3E0D}"/>
          </ac:spMkLst>
        </pc:spChg>
      </pc:sldChg>
      <pc:sldChg chg="modSp add mod">
        <pc:chgData name="Timothy Vannoy" userId="2efc1ed9-aac3-4ca5-ac2a-48a88badebf0" providerId="ADAL" clId="{0DB1D442-0927-45BB-9372-D8EAC9E2E5EE}" dt="2023-10-31T13:36:25.465" v="789" actId="20577"/>
        <pc:sldMkLst>
          <pc:docMk/>
          <pc:sldMk cId="2426059838" sldId="1922"/>
        </pc:sldMkLst>
        <pc:spChg chg="mod">
          <ac:chgData name="Timothy Vannoy" userId="2efc1ed9-aac3-4ca5-ac2a-48a88badebf0" providerId="ADAL" clId="{0DB1D442-0927-45BB-9372-D8EAC9E2E5EE}" dt="2023-10-31T13:36:25.465" v="789" actId="20577"/>
          <ac:spMkLst>
            <pc:docMk/>
            <pc:sldMk cId="2426059838" sldId="1922"/>
            <ac:spMk id="2" creationId="{97267AF6-16AA-EC5F-7328-135461AB3E0D}"/>
          </ac:spMkLst>
        </pc:spChg>
      </pc:sldChg>
      <pc:sldChg chg="modSp mod">
        <pc:chgData name="Timothy Vannoy" userId="2efc1ed9-aac3-4ca5-ac2a-48a88badebf0" providerId="ADAL" clId="{0DB1D442-0927-45BB-9372-D8EAC9E2E5EE}" dt="2023-10-31T13:46:18.766" v="981" actId="20577"/>
        <pc:sldMkLst>
          <pc:docMk/>
          <pc:sldMk cId="1781543293" sldId="1923"/>
        </pc:sldMkLst>
        <pc:spChg chg="mod">
          <ac:chgData name="Timothy Vannoy" userId="2efc1ed9-aac3-4ca5-ac2a-48a88badebf0" providerId="ADAL" clId="{0DB1D442-0927-45BB-9372-D8EAC9E2E5EE}" dt="2023-10-31T13:46:18.766" v="981" actId="20577"/>
          <ac:spMkLst>
            <pc:docMk/>
            <pc:sldMk cId="1781543293" sldId="1923"/>
            <ac:spMk id="2" creationId="{BE6BF0C9-49C9-4C9B-C8EA-90D7CF3B8894}"/>
          </ac:spMkLst>
        </pc:spChg>
      </pc:sldChg>
      <pc:sldMasterChg chg="delSldLayout">
        <pc:chgData name="Timothy Vannoy" userId="2efc1ed9-aac3-4ca5-ac2a-48a88badebf0" providerId="ADAL" clId="{0DB1D442-0927-45BB-9372-D8EAC9E2E5EE}" dt="2023-10-30T18:29:31.092" v="772" actId="47"/>
        <pc:sldMasterMkLst>
          <pc:docMk/>
          <pc:sldMasterMk cId="522253841" sldId="2147483648"/>
        </pc:sldMasterMkLst>
        <pc:sldLayoutChg chg="del">
          <pc:chgData name="Timothy Vannoy" userId="2efc1ed9-aac3-4ca5-ac2a-48a88badebf0" providerId="ADAL" clId="{0DB1D442-0927-45BB-9372-D8EAC9E2E5EE}" dt="2023-10-30T18:29:31.092" v="772" actId="47"/>
          <pc:sldLayoutMkLst>
            <pc:docMk/>
            <pc:sldMasterMk cId="522253841" sldId="2147483648"/>
            <pc:sldLayoutMk cId="4031868717"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C61E3-F5B0-4516-9DC3-AC3ED0230AA2}"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26306-3C1B-480C-87C0-3DF2E022C413}" type="slidenum">
              <a:rPr lang="en-US" smtClean="0"/>
              <a:t>‹#›</a:t>
            </a:fld>
            <a:endParaRPr lang="en-US"/>
          </a:p>
        </p:txBody>
      </p:sp>
    </p:spTree>
    <p:extLst>
      <p:ext uri="{BB962C8B-B14F-4D97-AF65-F5344CB8AC3E}">
        <p14:creationId xmlns:p14="http://schemas.microsoft.com/office/powerpoint/2010/main" val="380804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Read This is a timeline, to the left is day one when I would start tapping into my life insurance bucket of money to use tax free for care expenses.  It will last a finite period of time.  I can run out of money.  </a:t>
            </a:r>
          </a:p>
          <a:p>
            <a:r>
              <a:rPr lang="en-US" dirty="0"/>
              <a:t> </a:t>
            </a:r>
          </a:p>
          <a:p>
            <a:r>
              <a:rPr lang="en-US" dirty="0"/>
              <a:t>There is an option that you could choose to make sure that you never run out.  As long as bills keep coming, this money will keep paying out – 2 weeks, 2 months, 2 years, 20 years.</a:t>
            </a:r>
          </a:p>
          <a:p>
            <a:r>
              <a:rPr lang="en-US" dirty="0"/>
              <a:t> </a:t>
            </a:r>
          </a:p>
          <a:p>
            <a:r>
              <a:rPr lang="en-US" dirty="0"/>
              <a:t>The first part is using your annuity.  This part has cash value so if you need cash you can get it, you may use it while you are alive tax free for care, and if you don’t use it for care, it will be passed to your family at death. So 100% of this will be paid out at some point.  We just don’t know when.</a:t>
            </a:r>
          </a:p>
          <a:p>
            <a:r>
              <a:rPr lang="en-US" dirty="0"/>
              <a:t> </a:t>
            </a:r>
          </a:p>
          <a:p>
            <a:r>
              <a:rPr lang="en-US" dirty="0"/>
              <a:t>The second part doesn’t have any cash value, no death benefit.  All that it does is “kick in” at the exact moment your bucket of money is exhausted and makes sure to keep paying if you still receiving bills for care expenses.  </a:t>
            </a:r>
          </a:p>
          <a:p>
            <a:r>
              <a:rPr lang="en-US" dirty="0"/>
              <a:t> </a:t>
            </a:r>
          </a:p>
          <a:p>
            <a:r>
              <a:rPr lang="en-US" dirty="0"/>
              <a:t>So if you think about it, the dark blue part serves as a “high deductible” to a catastrophic insurance.  That is why the second part of this plan is very inexpensive.  </a:t>
            </a:r>
          </a:p>
          <a:p>
            <a:r>
              <a:rPr lang="en-US" dirty="0"/>
              <a:t>You will use your bucket of money tax free first and therefore you are not charged as much for the catastrophic coverage that we all prefer to have.  </a:t>
            </a:r>
          </a:p>
          <a:p>
            <a:pPr defTabSz="471145">
              <a:defRPr/>
            </a:pPr>
            <a:r>
              <a:rPr lang="en-US" dirty="0"/>
              <a:t>slide</a:t>
            </a:r>
          </a:p>
          <a:p>
            <a:endParaRPr lang="en-US" dirty="0"/>
          </a:p>
        </p:txBody>
      </p:sp>
    </p:spTree>
    <p:extLst>
      <p:ext uri="{BB962C8B-B14F-4D97-AF65-F5344CB8AC3E}">
        <p14:creationId xmlns:p14="http://schemas.microsoft.com/office/powerpoint/2010/main" val="351391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Annuity Care for a 65 year old single female.  She has $100,000 and wants to pay one time.  By moving into the Annuity Care II policy, she immediately adds approx. $150,000 to her annuity for LTC expenses for a grand total of approx. $250,000 all tax free for her care.  That is 2.5 times the value of her $100,000.</a:t>
            </a:r>
          </a:p>
        </p:txBody>
      </p:sp>
    </p:spTree>
    <p:extLst>
      <p:ext uri="{BB962C8B-B14F-4D97-AF65-F5344CB8AC3E}">
        <p14:creationId xmlns:p14="http://schemas.microsoft.com/office/powerpoint/2010/main" val="3300957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 up of a green and white background&#10;&#10;Description automatically generated">
            <a:extLst>
              <a:ext uri="{FF2B5EF4-FFF2-40B4-BE49-F238E27FC236}">
                <a16:creationId xmlns:a16="http://schemas.microsoft.com/office/drawing/2014/main" id="{D257CDDA-B354-DC30-40A5-925AB8DC1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81798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32B0-BFE8-EEE6-CF60-CCB6077F9F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A850A8-2D5B-F349-064B-CDBF6628F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E9739-2EEA-EE99-DE84-E49B9761BD9A}"/>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5" name="Footer Placeholder 4">
            <a:extLst>
              <a:ext uri="{FF2B5EF4-FFF2-40B4-BE49-F238E27FC236}">
                <a16:creationId xmlns:a16="http://schemas.microsoft.com/office/drawing/2014/main" id="{C0CDC009-D4CA-DDCE-BB10-970B6055F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A178A-D93A-42A4-31EF-3E6BF97DA89E}"/>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67952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A92E3-AA39-0FA9-832F-6D0687D373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D4F04-B263-64D2-7E88-6351016C6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05774-E79E-CDA0-6E58-76E738ACFABF}"/>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5" name="Footer Placeholder 4">
            <a:extLst>
              <a:ext uri="{FF2B5EF4-FFF2-40B4-BE49-F238E27FC236}">
                <a16:creationId xmlns:a16="http://schemas.microsoft.com/office/drawing/2014/main" id="{C3D483F1-7439-56C3-4785-9DE38E2F6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CB0AF-D768-F16E-B9A9-C0387DDE9B10}"/>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86677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BABB66AA-2671-A329-89F9-EB67B679E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529542"/>
          </a:xfrm>
          <a:prstGeom prst="rect">
            <a:avLst/>
          </a:prstGeom>
        </p:spPr>
      </p:pic>
      <p:sp>
        <p:nvSpPr>
          <p:cNvPr id="10" name="Text Placeholder 9">
            <a:extLst>
              <a:ext uri="{FF2B5EF4-FFF2-40B4-BE49-F238E27FC236}">
                <a16:creationId xmlns:a16="http://schemas.microsoft.com/office/drawing/2014/main" id="{68B6CE7B-B728-6D38-E8A3-64B65DEC7CCB}"/>
              </a:ext>
            </a:extLst>
          </p:cNvPr>
          <p:cNvSpPr>
            <a:spLocks noGrp="1"/>
          </p:cNvSpPr>
          <p:nvPr>
            <p:ph type="body" sz="quarter" idx="10" hasCustomPrompt="1"/>
          </p:nvPr>
        </p:nvSpPr>
        <p:spPr>
          <a:xfrm>
            <a:off x="690563" y="2128837"/>
            <a:ext cx="10810874" cy="4305213"/>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604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98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393D-E510-87BF-818F-D63308197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78D3B-772E-EE5B-445B-50E8234A8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6F2D6E-1624-9AEB-6901-067DA1197C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76F39A-11F4-4DC5-9A8F-D56D3E7AC83F}"/>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6" name="Footer Placeholder 5">
            <a:extLst>
              <a:ext uri="{FF2B5EF4-FFF2-40B4-BE49-F238E27FC236}">
                <a16:creationId xmlns:a16="http://schemas.microsoft.com/office/drawing/2014/main" id="{7EE522B9-98C6-354D-4445-5BFCC336A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320C7-ABD7-3CB5-6F04-E39227D3435F}"/>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168852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90-9D78-D1E5-46A8-04CB5DE03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66981B-2485-2CED-B78A-2A79454AD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C998E9-C0AB-114F-F8DC-15AE10061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6EC17-C54C-92B1-A221-C79FE9365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DB10F-F8E1-D311-96DA-CACB6EF8CA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624151-A3BE-F425-3AE1-F552361FE5D7}"/>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8" name="Footer Placeholder 7">
            <a:extLst>
              <a:ext uri="{FF2B5EF4-FFF2-40B4-BE49-F238E27FC236}">
                <a16:creationId xmlns:a16="http://schemas.microsoft.com/office/drawing/2014/main" id="{5956ECBC-E23E-B003-553A-12A74F7F3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17F724-EF47-4508-0360-CAED88836BC6}"/>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22537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2A07-5736-F1B7-5A7E-1A1104CE8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2E279-4497-134F-F101-F57B64ED7E75}"/>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4" name="Footer Placeholder 3">
            <a:extLst>
              <a:ext uri="{FF2B5EF4-FFF2-40B4-BE49-F238E27FC236}">
                <a16:creationId xmlns:a16="http://schemas.microsoft.com/office/drawing/2014/main" id="{3C2C6045-73A5-DB21-DFED-9DA5C7095C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8340D0-DAE6-26C3-7DFD-D0A85BC0C999}"/>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5932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32F61-B472-D7BC-956E-7758E5917BD8}"/>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3" name="Footer Placeholder 2">
            <a:extLst>
              <a:ext uri="{FF2B5EF4-FFF2-40B4-BE49-F238E27FC236}">
                <a16:creationId xmlns:a16="http://schemas.microsoft.com/office/drawing/2014/main" id="{3796A459-684B-1A8B-C5A2-04167423F5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C3381C-F437-2083-8451-3BF02349E654}"/>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421578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48D0-19EC-48B9-91B6-61094AEF9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53BEAC-36AC-35B4-E7E9-69CB8842B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F885FE-6544-267D-0D13-28101C811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77632-5AF4-DD03-C583-4BE56A029051}"/>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6" name="Footer Placeholder 5">
            <a:extLst>
              <a:ext uri="{FF2B5EF4-FFF2-40B4-BE49-F238E27FC236}">
                <a16:creationId xmlns:a16="http://schemas.microsoft.com/office/drawing/2014/main" id="{8B5B1039-1820-D723-7517-11236B481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A9271-70A7-CBB3-4318-1A1D3D597484}"/>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110885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651E-9E75-14D5-0874-2819AE1CD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80A90-967E-590E-1010-9D7905420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B7025A-17D5-6278-1C9A-0F0D370A2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F0CA4-3C06-84D2-37B2-547CC955B705}"/>
              </a:ext>
            </a:extLst>
          </p:cNvPr>
          <p:cNvSpPr>
            <a:spLocks noGrp="1"/>
          </p:cNvSpPr>
          <p:nvPr>
            <p:ph type="dt" sz="half" idx="10"/>
          </p:nvPr>
        </p:nvSpPr>
        <p:spPr/>
        <p:txBody>
          <a:bodyPr/>
          <a:lstStyle/>
          <a:p>
            <a:fld id="{7767E8C5-B9DF-4452-97B8-2A3D43A35B9D}" type="datetimeFigureOut">
              <a:rPr lang="en-US" smtClean="0"/>
              <a:t>10/31/2023</a:t>
            </a:fld>
            <a:endParaRPr lang="en-US"/>
          </a:p>
        </p:txBody>
      </p:sp>
      <p:sp>
        <p:nvSpPr>
          <p:cNvPr id="6" name="Footer Placeholder 5">
            <a:extLst>
              <a:ext uri="{FF2B5EF4-FFF2-40B4-BE49-F238E27FC236}">
                <a16:creationId xmlns:a16="http://schemas.microsoft.com/office/drawing/2014/main" id="{C1ACD97A-FF91-19D9-B8CE-7A6E0B0AE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05B02-EB38-111A-7EAB-7FDA04DB65F7}"/>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93545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ED4D8-4706-F5CA-700A-45AEDDA28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C5A97-A2B4-72CE-D4F1-DE36B46DF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1890-4B55-49DC-315B-9083A55DC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7E8C5-B9DF-4452-97B8-2A3D43A35B9D}" type="datetimeFigureOut">
              <a:rPr lang="en-US" smtClean="0"/>
              <a:t>10/31/2023</a:t>
            </a:fld>
            <a:endParaRPr lang="en-US"/>
          </a:p>
        </p:txBody>
      </p:sp>
      <p:sp>
        <p:nvSpPr>
          <p:cNvPr id="5" name="Footer Placeholder 4">
            <a:extLst>
              <a:ext uri="{FF2B5EF4-FFF2-40B4-BE49-F238E27FC236}">
                <a16:creationId xmlns:a16="http://schemas.microsoft.com/office/drawing/2014/main" id="{A5A3A086-E06B-7BBA-03D9-229E46FCA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EDC7C1-E1AF-5F04-9C24-263311B24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B329-0255-45BF-963F-C319722D555B}" type="slidenum">
              <a:rPr lang="en-US" smtClean="0"/>
              <a:t>‹#›</a:t>
            </a:fld>
            <a:endParaRPr lang="en-US"/>
          </a:p>
        </p:txBody>
      </p:sp>
    </p:spTree>
    <p:extLst>
      <p:ext uri="{BB962C8B-B14F-4D97-AF65-F5344CB8AC3E}">
        <p14:creationId xmlns:p14="http://schemas.microsoft.com/office/powerpoint/2010/main" val="52225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ssetbasedltc.com/" TargetMode="External"/><Relationship Id="rId2" Type="http://schemas.openxmlformats.org/officeDocument/2006/relationships/hyperlink" Target="mailto:Tim.Vannoy@OneAmeric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ssetbasedltc.com/" TargetMode="External"/><Relationship Id="rId2" Type="http://schemas.openxmlformats.org/officeDocument/2006/relationships/hyperlink" Target="mailto:Tim.Vannoy@OneAmeric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45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12F15-37F9-064E-9FAC-C0FBF007FFFB}"/>
              </a:ext>
            </a:extLst>
          </p:cNvPr>
          <p:cNvSpPr/>
          <p:nvPr/>
        </p:nvSpPr>
        <p:spPr>
          <a:xfrm>
            <a:off x="1025263" y="3450667"/>
            <a:ext cx="4461138" cy="2580895"/>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a:extLst>
              <a:ext uri="{FF2B5EF4-FFF2-40B4-BE49-F238E27FC236}">
                <a16:creationId xmlns:a16="http://schemas.microsoft.com/office/drawing/2014/main" id="{FC9B76DC-2EA9-9F4D-A92F-7D2F7DD88371}"/>
              </a:ext>
            </a:extLst>
          </p:cNvPr>
          <p:cNvSpPr/>
          <p:nvPr/>
        </p:nvSpPr>
        <p:spPr>
          <a:xfrm>
            <a:off x="1025263" y="3225800"/>
            <a:ext cx="4572000" cy="707886"/>
          </a:xfrm>
          <a:prstGeom prst="rect">
            <a:avLst/>
          </a:prstGeom>
        </p:spPr>
        <p:txBody>
          <a:bodyPr wrap="square">
            <a:spAutoFit/>
          </a:bodyPr>
          <a:lstStyle/>
          <a:p>
            <a:pPr algn="ct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ct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83E5C9C5-EECB-D047-BB5C-EBD5FAD9B6C0}"/>
              </a:ext>
            </a:extLst>
          </p:cNvPr>
          <p:cNvSpPr/>
          <p:nvPr/>
        </p:nvSpPr>
        <p:spPr>
          <a:xfrm>
            <a:off x="892876" y="3590495"/>
            <a:ext cx="4702847" cy="3300327"/>
          </a:xfrm>
          <a:prstGeom prst="rect">
            <a:avLst/>
          </a:prstGeom>
        </p:spPr>
        <p:txBody>
          <a:bodyPr wrap="square">
            <a:spAutoFit/>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 Funding options for Life:</a:t>
            </a:r>
            <a:endParaRPr lang="en-US" sz="1333" dirty="0">
              <a:latin typeface="Arial" panose="020B0604020202020204" pitchFamily="34" charset="0"/>
              <a:ea typeface="Calibri" panose="020F0502020204030204" pitchFamily="34" charset="0"/>
              <a:cs typeface="Arial" panose="020B0604020202020204" pitchFamily="34" charset="0"/>
            </a:endParaRPr>
          </a:p>
          <a:p>
            <a:pPr algn="ctr"/>
            <a:r>
              <a:rPr lang="en-US" sz="1333" dirty="0">
                <a:latin typeface="Arial" panose="020B0604020202020204" pitchFamily="34" charset="0"/>
                <a:cs typeface="Arial" panose="020B0604020202020204" pitchFamily="34" charset="0"/>
              </a:rPr>
              <a:t>18 Different Premium Options</a:t>
            </a:r>
          </a:p>
          <a:p>
            <a:pPr algn="ctr"/>
            <a:r>
              <a:rPr lang="en-US" sz="1333" dirty="0">
                <a:latin typeface="Arial" panose="020B0604020202020204" pitchFamily="34" charset="0"/>
                <a:cs typeface="Arial" panose="020B0604020202020204" pitchFamily="34" charset="0"/>
              </a:rPr>
              <a:t>Single Premium</a:t>
            </a:r>
          </a:p>
          <a:p>
            <a:pPr algn="ctr"/>
            <a:r>
              <a:rPr lang="en-US" sz="1333" dirty="0">
                <a:latin typeface="Arial" panose="020B0604020202020204" pitchFamily="34" charset="0"/>
                <a:cs typeface="Arial" panose="020B0604020202020204" pitchFamily="34" charset="0"/>
              </a:rPr>
              <a:t>Qualified / IRA Funds</a:t>
            </a:r>
          </a:p>
          <a:p>
            <a:pPr algn="ctr"/>
            <a:r>
              <a:rPr lang="en-US" sz="1333" dirty="0">
                <a:latin typeface="Arial" panose="020B0604020202020204" pitchFamily="34" charset="0"/>
                <a:cs typeface="Arial" panose="020B0604020202020204" pitchFamily="34" charset="0"/>
              </a:rPr>
              <a:t>Annual &amp; Limited Premium</a:t>
            </a:r>
          </a:p>
          <a:p>
            <a:pPr algn="ctr"/>
            <a:r>
              <a:rPr lang="en-US" sz="1333" dirty="0">
                <a:latin typeface="Arial" panose="020B0604020202020204" pitchFamily="34" charset="0"/>
                <a:cs typeface="Arial" panose="020B0604020202020204" pitchFamily="34" charset="0"/>
              </a:rPr>
              <a:t>1035 Exchanges</a:t>
            </a:r>
          </a:p>
          <a:p>
            <a:pPr algn="ctr"/>
            <a:endParaRPr lang="en-US" sz="1333" dirty="0">
              <a:latin typeface="Arial" panose="020B0604020202020204" pitchFamily="34" charset="0"/>
              <a:cs typeface="Arial" panose="020B0604020202020204" pitchFamily="34" charset="0"/>
            </a:endParaRPr>
          </a:p>
          <a:p>
            <a:pPr algn="ctr"/>
            <a:endParaRPr lang="en-US" sz="1333"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Funding options for Annuity (PPA):</a:t>
            </a:r>
          </a:p>
          <a:p>
            <a:pPr algn="ctr"/>
            <a:r>
              <a:rPr lang="en-US" sz="1350" dirty="0">
                <a:latin typeface="Arial" panose="020B0604020202020204" pitchFamily="34" charset="0"/>
                <a:cs typeface="Arial" panose="020B0604020202020204" pitchFamily="34" charset="0"/>
              </a:rPr>
              <a:t>1035 Exchanges – old NQ annuities</a:t>
            </a:r>
          </a:p>
          <a:p>
            <a:pPr algn="ctr"/>
            <a:r>
              <a:rPr lang="en-US" sz="1350" dirty="0">
                <a:latin typeface="Arial" panose="020B0604020202020204" pitchFamily="34" charset="0"/>
                <a:cs typeface="Arial" panose="020B0604020202020204" pitchFamily="34" charset="0"/>
              </a:rPr>
              <a:t>Cash</a:t>
            </a:r>
          </a:p>
          <a:p>
            <a:pPr algn="ctr"/>
            <a:endParaRPr lang="en-US" sz="135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333" dirty="0">
              <a:latin typeface="Arial" panose="020B0604020202020204" pitchFamily="34" charset="0"/>
              <a:cs typeface="Arial" panose="020B0604020202020204" pitchFamily="34" charset="0"/>
            </a:endParaRPr>
          </a:p>
          <a:p>
            <a:pPr algn="ctr"/>
            <a:endParaRPr lang="en-US" sz="1333" dirty="0"/>
          </a:p>
        </p:txBody>
      </p:sp>
      <p:sp>
        <p:nvSpPr>
          <p:cNvPr id="33" name="Pentagon 10">
            <a:extLst>
              <a:ext uri="{FF2B5EF4-FFF2-40B4-BE49-F238E27FC236}">
                <a16:creationId xmlns:a16="http://schemas.microsoft.com/office/drawing/2014/main" id="{B93FA53A-2D9B-A34D-B48B-B47605E9B394}"/>
              </a:ext>
            </a:extLst>
          </p:cNvPr>
          <p:cNvSpPr/>
          <p:nvPr/>
        </p:nvSpPr>
        <p:spPr>
          <a:xfrm>
            <a:off x="6096000" y="2921001"/>
            <a:ext cx="5791200" cy="571332"/>
          </a:xfrm>
          <a:prstGeom prst="homePlat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n w="0"/>
                <a:solidFill>
                  <a:schemeClr val="tx1"/>
                </a:solidFill>
                <a:latin typeface="Arial Narrow" panose="020B0606020202030204" pitchFamily="34" charset="0"/>
              </a:rPr>
              <a:t>Unlimited</a:t>
            </a:r>
          </a:p>
        </p:txBody>
      </p:sp>
      <p:sp>
        <p:nvSpPr>
          <p:cNvPr id="34" name="Rectangle 33">
            <a:extLst>
              <a:ext uri="{FF2B5EF4-FFF2-40B4-BE49-F238E27FC236}">
                <a16:creationId xmlns:a16="http://schemas.microsoft.com/office/drawing/2014/main" id="{6480977F-BE3A-F54A-AE80-77B39301BAA6}"/>
              </a:ext>
            </a:extLst>
          </p:cNvPr>
          <p:cNvSpPr/>
          <p:nvPr/>
        </p:nvSpPr>
        <p:spPr>
          <a:xfrm>
            <a:off x="1016000" y="2308991"/>
            <a:ext cx="4470400" cy="861619"/>
          </a:xfrm>
          <a:prstGeom prst="rect">
            <a:avLst/>
          </a:prstGeom>
          <a:solidFill>
            <a:srgbClr val="0044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n w="0"/>
                <a:solidFill>
                  <a:srgbClr val="FFFFFF"/>
                </a:solidFill>
                <a:latin typeface="Arial Narrow" panose="020B0606020202030204" pitchFamily="34" charset="0"/>
              </a:rPr>
              <a:t>Base Policy</a:t>
            </a:r>
          </a:p>
        </p:txBody>
      </p:sp>
      <p:sp>
        <p:nvSpPr>
          <p:cNvPr id="36" name="Plus 5">
            <a:extLst>
              <a:ext uri="{FF2B5EF4-FFF2-40B4-BE49-F238E27FC236}">
                <a16:creationId xmlns:a16="http://schemas.microsoft.com/office/drawing/2014/main" id="{DB44EC4E-677D-F447-A21F-6B9A6996CCB9}"/>
              </a:ext>
            </a:extLst>
          </p:cNvPr>
          <p:cNvSpPr/>
          <p:nvPr/>
        </p:nvSpPr>
        <p:spPr>
          <a:xfrm>
            <a:off x="5588000" y="2613791"/>
            <a:ext cx="406400" cy="408316"/>
          </a:xfrm>
          <a:prstGeom prst="mathPlus">
            <a:avLst/>
          </a:prstGeom>
          <a:solidFill>
            <a:srgbClr val="5F5F5F"/>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fontAlgn="base">
              <a:spcBef>
                <a:spcPct val="0"/>
              </a:spcBef>
              <a:spcAft>
                <a:spcPct val="0"/>
              </a:spcAft>
              <a:defRPr/>
            </a:pPr>
            <a:endParaRPr lang="en-US" sz="2400" b="1" dirty="0">
              <a:solidFill>
                <a:srgbClr val="5F5F5F"/>
              </a:solidFill>
            </a:endParaRPr>
          </a:p>
        </p:txBody>
      </p:sp>
      <p:sp>
        <p:nvSpPr>
          <p:cNvPr id="40" name="Rectangle 39">
            <a:extLst>
              <a:ext uri="{FF2B5EF4-FFF2-40B4-BE49-F238E27FC236}">
                <a16:creationId xmlns:a16="http://schemas.microsoft.com/office/drawing/2014/main" id="{27C0CF24-A147-BD4F-B503-66468DC1E5C8}"/>
              </a:ext>
            </a:extLst>
          </p:cNvPr>
          <p:cNvSpPr/>
          <p:nvPr/>
        </p:nvSpPr>
        <p:spPr>
          <a:xfrm>
            <a:off x="6096000" y="3612717"/>
            <a:ext cx="5181600" cy="400110"/>
          </a:xfrm>
          <a:prstGeom prst="rect">
            <a:avLst/>
          </a:prstGeom>
        </p:spPr>
        <p:txBody>
          <a:bodyPr wrap="square">
            <a:spAutoFit/>
          </a:bodyPr>
          <a:lstStyle/>
          <a:p>
            <a:pPr algn="ctr"/>
            <a:r>
              <a:rPr lang="en-US" sz="2000" b="1" dirty="0">
                <a:latin typeface="Arial" panose="020B0604020202020204" pitchFamily="34" charset="0"/>
                <a:ea typeface="Calibri" panose="020F0502020204030204" pitchFamily="34" charset="0"/>
                <a:cs typeface="Arial" panose="020B0604020202020204" pitchFamily="34" charset="0"/>
              </a:rPr>
              <a:t>Continuation of Benefits Rider (COB)</a:t>
            </a:r>
          </a:p>
        </p:txBody>
      </p:sp>
      <p:sp>
        <p:nvSpPr>
          <p:cNvPr id="41" name="Rectangle 40">
            <a:extLst>
              <a:ext uri="{FF2B5EF4-FFF2-40B4-BE49-F238E27FC236}">
                <a16:creationId xmlns:a16="http://schemas.microsoft.com/office/drawing/2014/main" id="{C6862D98-4812-DF45-A2C3-294AD504D88D}"/>
              </a:ext>
            </a:extLst>
          </p:cNvPr>
          <p:cNvSpPr/>
          <p:nvPr/>
        </p:nvSpPr>
        <p:spPr>
          <a:xfrm>
            <a:off x="6502400" y="4477781"/>
            <a:ext cx="4978400" cy="995016"/>
          </a:xfrm>
          <a:prstGeom prst="rect">
            <a:avLst/>
          </a:prstGeom>
        </p:spPr>
        <p:txBody>
          <a:bodyPr wrap="square">
            <a:spAutoFit/>
          </a:bodyPr>
          <a:lstStyle/>
          <a:p>
            <a:pPr algn="ct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a:latin typeface="Arial" panose="020B0604020202020204" pitchFamily="34" charset="0"/>
                <a:ea typeface="Calibri" panose="020F0502020204030204" pitchFamily="34" charset="0"/>
                <a:cs typeface="Arial" panose="020B0604020202020204" pitchFamily="34" charset="0"/>
              </a:rPr>
              <a:t>7702B Plan </a:t>
            </a:r>
          </a:p>
          <a:p>
            <a:pPr algn="ctr"/>
            <a:r>
              <a:rPr lang="en-US" sz="1600" b="1" dirty="0">
                <a:latin typeface="Arial" panose="020B0604020202020204" pitchFamily="34" charset="0"/>
                <a:ea typeface="Calibri" panose="020F0502020204030204" pitchFamily="34" charset="0"/>
                <a:cs typeface="Arial" panose="020B0604020202020204" pitchFamily="34" charset="0"/>
              </a:rPr>
              <a:t>Premium Deduction</a:t>
            </a:r>
            <a:endParaRPr lang="en-US" sz="1600" dirty="0">
              <a:latin typeface="Arial" panose="020B0604020202020204" pitchFamily="34" charset="0"/>
              <a:ea typeface="Calibri" panose="020F0502020204030204" pitchFamily="34" charset="0"/>
              <a:cs typeface="Arial" panose="020B0604020202020204" pitchFamily="34" charset="0"/>
            </a:endParaRPr>
          </a:p>
          <a:p>
            <a:pPr algn="ctr"/>
            <a:endParaRPr lang="en-US" sz="1333" dirty="0">
              <a:solidFill>
                <a:schemeClr val="bg1"/>
              </a:solidFill>
              <a:latin typeface="Arial" panose="020B0604020202020204" pitchFamily="34" charset="0"/>
              <a:cs typeface="Arial" panose="020B0604020202020204" pitchFamily="34" charset="0"/>
            </a:endParaRPr>
          </a:p>
          <a:p>
            <a:pPr algn="ctr"/>
            <a:endParaRPr lang="en-US" sz="1333"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0DD75AA-BB8C-924A-A29E-102755353E2D}"/>
              </a:ext>
            </a:extLst>
          </p:cNvPr>
          <p:cNvSpPr/>
          <p:nvPr/>
        </p:nvSpPr>
        <p:spPr>
          <a:xfrm>
            <a:off x="6400800" y="4263381"/>
            <a:ext cx="4876800" cy="1219200"/>
          </a:xfrm>
          <a:prstGeom prst="rect">
            <a:avLst/>
          </a:prstGeom>
          <a:no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a:extLst>
              <a:ext uri="{FF2B5EF4-FFF2-40B4-BE49-F238E27FC236}">
                <a16:creationId xmlns:a16="http://schemas.microsoft.com/office/drawing/2014/main" id="{30170DF1-4FF4-406D-8712-0AB6EBEB6DD7}"/>
              </a:ext>
            </a:extLst>
          </p:cNvPr>
          <p:cNvSpPr txBox="1"/>
          <p:nvPr/>
        </p:nvSpPr>
        <p:spPr>
          <a:xfrm>
            <a:off x="101600" y="335400"/>
            <a:ext cx="92456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Hybrid Life / Annuity Design</a:t>
            </a:r>
          </a:p>
        </p:txBody>
      </p:sp>
      <p:sp>
        <p:nvSpPr>
          <p:cNvPr id="15" name="Pentagon 10">
            <a:extLst>
              <a:ext uri="{FF2B5EF4-FFF2-40B4-BE49-F238E27FC236}">
                <a16:creationId xmlns:a16="http://schemas.microsoft.com/office/drawing/2014/main" id="{CE19B474-A6E3-4026-84A7-FB626C59285A}"/>
              </a:ext>
            </a:extLst>
          </p:cNvPr>
          <p:cNvSpPr/>
          <p:nvPr/>
        </p:nvSpPr>
        <p:spPr>
          <a:xfrm>
            <a:off x="6096000" y="1722036"/>
            <a:ext cx="4252331" cy="57133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n w="0"/>
                <a:solidFill>
                  <a:schemeClr val="tx1"/>
                </a:solidFill>
                <a:latin typeface="Arial Narrow" panose="020B0606020202030204" pitchFamily="34" charset="0"/>
              </a:rPr>
              <a:t>Limited</a:t>
            </a:r>
          </a:p>
        </p:txBody>
      </p:sp>
    </p:spTree>
    <p:extLst>
      <p:ext uri="{BB962C8B-B14F-4D97-AF65-F5344CB8AC3E}">
        <p14:creationId xmlns:p14="http://schemas.microsoft.com/office/powerpoint/2010/main" val="406420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D905-18F9-41C7-A886-4EE17C5AA69D}"/>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Hybrid Life Options (Jt. Life)</a:t>
            </a:r>
          </a:p>
        </p:txBody>
      </p:sp>
      <p:sp>
        <p:nvSpPr>
          <p:cNvPr id="3" name="Footer Placeholder 2">
            <a:extLst>
              <a:ext uri="{FF2B5EF4-FFF2-40B4-BE49-F238E27FC236}">
                <a16:creationId xmlns:a16="http://schemas.microsoft.com/office/drawing/2014/main" id="{1D14DCD1-EE7E-46F2-897E-71FFD0628F90}"/>
              </a:ext>
            </a:extLst>
          </p:cNvPr>
          <p:cNvSpPr>
            <a:spLocks noGrp="1"/>
          </p:cNvSpPr>
          <p:nvPr>
            <p:ph type="ftr" sz="quarter" idx="11"/>
          </p:nvPr>
        </p:nvSpPr>
        <p:spPr>
          <a:xfrm>
            <a:off x="3686185" y="6459785"/>
            <a:ext cx="4822804" cy="365125"/>
          </a:xfrm>
        </p:spPr>
        <p:txBody>
          <a:bodyPr vert="horz" lIns="91440" tIns="45720" rIns="91440" bIns="45720" rtlCol="0" anchor="ctr">
            <a:normAutofit fontScale="92500"/>
          </a:bodyPr>
          <a:lstStyle/>
          <a:p>
            <a:pPr>
              <a:spcAft>
                <a:spcPts val="600"/>
              </a:spcAft>
            </a:pPr>
            <a:r>
              <a:rPr lang="en-US" kern="1200" cap="all" baseline="0">
                <a:solidFill>
                  <a:srgbClr val="FFFFFF"/>
                </a:solidFill>
                <a:latin typeface="+mn-lt"/>
                <a:ea typeface="+mn-ea"/>
                <a:cs typeface="+mn-cs"/>
              </a:rPr>
              <a:t>Please reveiw illustration for full details  -  This is only a summary</a:t>
            </a:r>
          </a:p>
        </p:txBody>
      </p:sp>
      <p:graphicFrame>
        <p:nvGraphicFramePr>
          <p:cNvPr id="4" name="Content Placeholder 3">
            <a:extLst>
              <a:ext uri="{FF2B5EF4-FFF2-40B4-BE49-F238E27FC236}">
                <a16:creationId xmlns:a16="http://schemas.microsoft.com/office/drawing/2014/main" id="{3C709EC4-47A2-46DF-8126-0BA11F6D1121}"/>
              </a:ext>
            </a:extLst>
          </p:cNvPr>
          <p:cNvGraphicFramePr>
            <a:graphicFrameLocks noGrp="1"/>
          </p:cNvGraphicFramePr>
          <p:nvPr>
            <p:ph idx="4294967295"/>
            <p:extLst>
              <p:ext uri="{D42A27DB-BD31-4B8C-83A1-F6EECF244321}">
                <p14:modId xmlns:p14="http://schemas.microsoft.com/office/powerpoint/2010/main" val="1092435083"/>
              </p:ext>
            </p:extLst>
          </p:nvPr>
        </p:nvGraphicFramePr>
        <p:xfrm>
          <a:off x="1978270" y="1846384"/>
          <a:ext cx="9398976" cy="4122417"/>
        </p:xfrm>
        <a:graphic>
          <a:graphicData uri="http://schemas.openxmlformats.org/drawingml/2006/table">
            <a:tbl>
              <a:tblPr firstRow="1" bandRow="1">
                <a:tableStyleId>{5C22544A-7EE6-4342-B048-85BDC9FD1C3A}</a:tableStyleId>
              </a:tblPr>
              <a:tblGrid>
                <a:gridCol w="2255262">
                  <a:extLst>
                    <a:ext uri="{9D8B030D-6E8A-4147-A177-3AD203B41FA5}">
                      <a16:colId xmlns:a16="http://schemas.microsoft.com/office/drawing/2014/main" val="2225556786"/>
                    </a:ext>
                  </a:extLst>
                </a:gridCol>
                <a:gridCol w="2214638">
                  <a:extLst>
                    <a:ext uri="{9D8B030D-6E8A-4147-A177-3AD203B41FA5}">
                      <a16:colId xmlns:a16="http://schemas.microsoft.com/office/drawing/2014/main" val="3917826819"/>
                    </a:ext>
                  </a:extLst>
                </a:gridCol>
                <a:gridCol w="2464538">
                  <a:extLst>
                    <a:ext uri="{9D8B030D-6E8A-4147-A177-3AD203B41FA5}">
                      <a16:colId xmlns:a16="http://schemas.microsoft.com/office/drawing/2014/main" val="2967491082"/>
                    </a:ext>
                  </a:extLst>
                </a:gridCol>
                <a:gridCol w="2464538">
                  <a:extLst>
                    <a:ext uri="{9D8B030D-6E8A-4147-A177-3AD203B41FA5}">
                      <a16:colId xmlns:a16="http://schemas.microsoft.com/office/drawing/2014/main" val="1920635874"/>
                    </a:ext>
                  </a:extLst>
                </a:gridCol>
              </a:tblGrid>
              <a:tr h="643257">
                <a:tc>
                  <a:txBody>
                    <a:bodyPr/>
                    <a:lstStyle/>
                    <a:p>
                      <a:r>
                        <a:rPr lang="en-US" sz="1300" dirty="0">
                          <a:solidFill>
                            <a:schemeClr val="tx1"/>
                          </a:solidFill>
                        </a:rPr>
                        <a:t>Female 60</a:t>
                      </a:r>
                    </a:p>
                    <a:p>
                      <a:r>
                        <a:rPr lang="en-US" sz="1300" dirty="0">
                          <a:solidFill>
                            <a:schemeClr val="tx1"/>
                          </a:solidFill>
                        </a:rPr>
                        <a:t>Male 61</a:t>
                      </a:r>
                    </a:p>
                  </a:txBody>
                  <a:tcPr marL="66359" marR="66359" marT="33179" marB="33179">
                    <a:solidFill>
                      <a:schemeClr val="bg2"/>
                    </a:solidFill>
                  </a:tcPr>
                </a:tc>
                <a:tc>
                  <a:txBody>
                    <a:bodyPr/>
                    <a:lstStyle/>
                    <a:p>
                      <a:pPr algn="ctr"/>
                      <a:r>
                        <a:rPr lang="en-US" sz="1300" dirty="0">
                          <a:solidFill>
                            <a:schemeClr val="tx1"/>
                          </a:solidFill>
                        </a:rPr>
                        <a:t>Good</a:t>
                      </a:r>
                    </a:p>
                  </a:txBody>
                  <a:tcPr marL="66359" marR="66359" marT="33179" marB="33179">
                    <a:solidFill>
                      <a:schemeClr val="bg2"/>
                    </a:solidFill>
                  </a:tcPr>
                </a:tc>
                <a:tc>
                  <a:txBody>
                    <a:bodyPr/>
                    <a:lstStyle/>
                    <a:p>
                      <a:pPr algn="ctr"/>
                      <a:r>
                        <a:rPr lang="en-US" sz="1300" dirty="0">
                          <a:solidFill>
                            <a:schemeClr val="tx1"/>
                          </a:solidFill>
                        </a:rPr>
                        <a:t>Better</a:t>
                      </a:r>
                    </a:p>
                  </a:txBody>
                  <a:tcPr marL="66359" marR="66359" marT="33179" marB="33179">
                    <a:solidFill>
                      <a:schemeClr val="bg2"/>
                    </a:solidFill>
                  </a:tcPr>
                </a:tc>
                <a:tc>
                  <a:txBody>
                    <a:bodyPr/>
                    <a:lstStyle/>
                    <a:p>
                      <a:pPr algn="ctr"/>
                      <a:r>
                        <a:rPr lang="en-US" sz="1300" dirty="0">
                          <a:solidFill>
                            <a:schemeClr val="tx1"/>
                          </a:solidFill>
                        </a:rPr>
                        <a:t>Best</a:t>
                      </a:r>
                    </a:p>
                  </a:txBody>
                  <a:tcPr marL="66359" marR="66359" marT="33179" marB="33179">
                    <a:solidFill>
                      <a:schemeClr val="bg2"/>
                    </a:solidFill>
                  </a:tcPr>
                </a:tc>
                <a:extLst>
                  <a:ext uri="{0D108BD9-81ED-4DB2-BD59-A6C34878D82A}">
                    <a16:rowId xmlns:a16="http://schemas.microsoft.com/office/drawing/2014/main" val="3202562292"/>
                  </a:ext>
                </a:extLst>
              </a:tr>
              <a:tr h="358559">
                <a:tc>
                  <a:txBody>
                    <a:bodyPr/>
                    <a:lstStyle/>
                    <a:p>
                      <a:r>
                        <a:rPr lang="en-US" sz="1400" b="1" dirty="0"/>
                        <a:t>Premium - Guaranteed</a:t>
                      </a:r>
                    </a:p>
                  </a:txBody>
                  <a:tcPr marL="66359" marR="66359" marT="33179" marB="33179">
                    <a:solidFill>
                      <a:schemeClr val="bg2"/>
                    </a:solidFill>
                  </a:tcPr>
                </a:tc>
                <a:tc>
                  <a:txBody>
                    <a:bodyPr/>
                    <a:lstStyle/>
                    <a:p>
                      <a:pPr algn="ctr"/>
                      <a:r>
                        <a:rPr lang="en-US" sz="1400" dirty="0"/>
                        <a:t>$358 / mo.</a:t>
                      </a:r>
                    </a:p>
                  </a:txBody>
                  <a:tcPr marL="66359" marR="66359" marT="33179" marB="33179">
                    <a:solidFill>
                      <a:schemeClr val="bg2"/>
                    </a:solidFill>
                  </a:tcPr>
                </a:tc>
                <a:tc>
                  <a:txBody>
                    <a:bodyPr/>
                    <a:lstStyle/>
                    <a:p>
                      <a:pPr algn="ctr"/>
                      <a:r>
                        <a:rPr lang="en-US" sz="1400" dirty="0"/>
                        <a:t>$436 / mo.</a:t>
                      </a:r>
                    </a:p>
                  </a:txBody>
                  <a:tcPr marL="66359" marR="66359" marT="33179" marB="33179">
                    <a:solidFill>
                      <a:schemeClr val="bg2"/>
                    </a:solidFill>
                  </a:tcPr>
                </a:tc>
                <a:tc>
                  <a:txBody>
                    <a:bodyPr/>
                    <a:lstStyle/>
                    <a:p>
                      <a:pPr algn="ctr"/>
                      <a:r>
                        <a:rPr lang="en-US" sz="1400" dirty="0"/>
                        <a:t>$570 / mo. </a:t>
                      </a:r>
                    </a:p>
                  </a:txBody>
                  <a:tcPr marL="66359" marR="66359" marT="33179" marB="33179">
                    <a:solidFill>
                      <a:schemeClr val="bg2"/>
                    </a:solidFill>
                  </a:tcPr>
                </a:tc>
                <a:extLst>
                  <a:ext uri="{0D108BD9-81ED-4DB2-BD59-A6C34878D82A}">
                    <a16:rowId xmlns:a16="http://schemas.microsoft.com/office/drawing/2014/main" val="3477322821"/>
                  </a:ext>
                </a:extLst>
              </a:tr>
              <a:tr h="744394">
                <a:tc>
                  <a:txBody>
                    <a:bodyPr/>
                    <a:lstStyle/>
                    <a:p>
                      <a:r>
                        <a:rPr lang="en-US" sz="1400" b="1" dirty="0"/>
                        <a:t>Death Benefit (less LTC benefits paid)</a:t>
                      </a:r>
                    </a:p>
                  </a:txBody>
                  <a:tcPr marL="66359" marR="66359" marT="33179" marB="33179">
                    <a:solidFill>
                      <a:schemeClr val="bg2"/>
                    </a:solidFill>
                  </a:tcPr>
                </a:tc>
                <a:tc>
                  <a:txBody>
                    <a:bodyPr/>
                    <a:lstStyle/>
                    <a:p>
                      <a:pPr algn="ctr"/>
                      <a:r>
                        <a:rPr lang="en-US" sz="1400" dirty="0"/>
                        <a:t>$100,000</a:t>
                      </a:r>
                    </a:p>
                  </a:txBody>
                  <a:tcPr marL="66359" marR="66359" marT="33179" marB="33179">
                    <a:solidFill>
                      <a:schemeClr val="bg2"/>
                    </a:solidFill>
                  </a:tcPr>
                </a:tc>
                <a:tc>
                  <a:txBody>
                    <a:bodyPr/>
                    <a:lstStyle/>
                    <a:p>
                      <a:pPr algn="ctr"/>
                      <a:r>
                        <a:rPr lang="en-US" sz="1400" dirty="0"/>
                        <a:t>$133,333</a:t>
                      </a:r>
                    </a:p>
                  </a:txBody>
                  <a:tcPr marL="66359" marR="66359" marT="33179" marB="33179">
                    <a:solidFill>
                      <a:schemeClr val="bg2"/>
                    </a:solidFill>
                  </a:tcPr>
                </a:tc>
                <a:tc>
                  <a:txBody>
                    <a:bodyPr/>
                    <a:lstStyle/>
                    <a:p>
                      <a:pPr algn="ctr"/>
                      <a:r>
                        <a:rPr lang="en-US" sz="1400" dirty="0"/>
                        <a:t>$133,333</a:t>
                      </a:r>
                    </a:p>
                  </a:txBody>
                  <a:tcPr marL="66359" marR="66359" marT="33179" marB="33179">
                    <a:solidFill>
                      <a:schemeClr val="bg2"/>
                    </a:solidFill>
                  </a:tcPr>
                </a:tc>
                <a:extLst>
                  <a:ext uri="{0D108BD9-81ED-4DB2-BD59-A6C34878D82A}">
                    <a16:rowId xmlns:a16="http://schemas.microsoft.com/office/drawing/2014/main" val="1155555006"/>
                  </a:ext>
                </a:extLst>
              </a:tr>
              <a:tr h="470521">
                <a:tc>
                  <a:txBody>
                    <a:bodyPr/>
                    <a:lstStyle/>
                    <a:p>
                      <a:r>
                        <a:rPr lang="en-US" sz="1400" b="1" dirty="0"/>
                        <a:t> LTC Benefit (tax free)</a:t>
                      </a:r>
                    </a:p>
                  </a:txBody>
                  <a:tcPr marL="66359" marR="66359" marT="33179" marB="33179">
                    <a:solidFill>
                      <a:schemeClr val="bg2"/>
                    </a:solidFill>
                  </a:tcPr>
                </a:tc>
                <a:tc>
                  <a:txBody>
                    <a:bodyPr/>
                    <a:lstStyle/>
                    <a:p>
                      <a:pPr algn="ctr"/>
                      <a:r>
                        <a:rPr lang="en-US" sz="1400" dirty="0"/>
                        <a:t>$4,000 / mo. (each)</a:t>
                      </a:r>
                    </a:p>
                  </a:txBody>
                  <a:tcPr marL="66359" marR="66359" marT="33179" marB="33179">
                    <a:solidFill>
                      <a:schemeClr val="bg2"/>
                    </a:solidFill>
                  </a:tcPr>
                </a:tc>
                <a:tc>
                  <a:txBody>
                    <a:bodyPr/>
                    <a:lstStyle/>
                    <a:p>
                      <a:pPr algn="ctr"/>
                      <a:r>
                        <a:rPr lang="en-US" sz="1400" dirty="0"/>
                        <a:t>$4,000 / mo. (each)</a:t>
                      </a:r>
                    </a:p>
                  </a:txBody>
                  <a:tcPr marL="66359" marR="66359" marT="33179" marB="33179">
                    <a:solidFill>
                      <a:schemeClr val="bg2"/>
                    </a:solidFill>
                  </a:tcPr>
                </a:tc>
                <a:tc>
                  <a:txBody>
                    <a:bodyPr/>
                    <a:lstStyle/>
                    <a:p>
                      <a:pPr algn="ctr"/>
                      <a:r>
                        <a:rPr lang="en-US" sz="1400" dirty="0"/>
                        <a:t>$4,000 / mo. (each)</a:t>
                      </a:r>
                    </a:p>
                  </a:txBody>
                  <a:tcPr marL="66359" marR="66359" marT="33179" marB="33179">
                    <a:solidFill>
                      <a:schemeClr val="bg2"/>
                    </a:solidFill>
                  </a:tcPr>
                </a:tc>
                <a:extLst>
                  <a:ext uri="{0D108BD9-81ED-4DB2-BD59-A6C34878D82A}">
                    <a16:rowId xmlns:a16="http://schemas.microsoft.com/office/drawing/2014/main" val="3943552933"/>
                  </a:ext>
                </a:extLst>
              </a:tr>
              <a:tr h="472828">
                <a:tc>
                  <a:txBody>
                    <a:bodyPr/>
                    <a:lstStyle/>
                    <a:p>
                      <a:r>
                        <a:rPr lang="en-US" sz="1400" b="1" dirty="0"/>
                        <a:t>LTC Pool of Benefits  </a:t>
                      </a:r>
                    </a:p>
                  </a:txBody>
                  <a:tcPr marL="66359" marR="66359" marT="33179" marB="33179">
                    <a:solidFill>
                      <a:schemeClr val="bg2"/>
                    </a:solidFill>
                  </a:tcPr>
                </a:tc>
                <a:tc>
                  <a:txBody>
                    <a:bodyPr/>
                    <a:lstStyle/>
                    <a:p>
                      <a:pPr algn="ctr"/>
                      <a:r>
                        <a:rPr lang="en-US" sz="1400" dirty="0"/>
                        <a:t>$200,000 (shared)</a:t>
                      </a:r>
                    </a:p>
                    <a:p>
                      <a:pPr algn="ctr"/>
                      <a:r>
                        <a:rPr lang="en-US" sz="1400" dirty="0"/>
                        <a:t>50 months</a:t>
                      </a:r>
                    </a:p>
                  </a:txBody>
                  <a:tcPr marL="66359" marR="66359" marT="33179" marB="33179">
                    <a:solidFill>
                      <a:schemeClr val="accent1">
                        <a:lumMod val="60000"/>
                        <a:lumOff val="40000"/>
                      </a:schemeClr>
                    </a:solidFill>
                  </a:tcPr>
                </a:tc>
                <a:tc>
                  <a:txBody>
                    <a:bodyPr/>
                    <a:lstStyle/>
                    <a:p>
                      <a:pPr algn="ctr"/>
                      <a:r>
                        <a:rPr lang="en-US" sz="1400" dirty="0"/>
                        <a:t>$266,667 (shared)</a:t>
                      </a:r>
                    </a:p>
                    <a:p>
                      <a:pPr algn="ctr"/>
                      <a:r>
                        <a:rPr lang="en-US" sz="1400" dirty="0"/>
                        <a:t>66 months</a:t>
                      </a:r>
                    </a:p>
                  </a:txBody>
                  <a:tcPr marL="66359" marR="66359" marT="33179" marB="33179">
                    <a:solidFill>
                      <a:schemeClr val="accent1">
                        <a:lumMod val="60000"/>
                        <a:lumOff val="40000"/>
                      </a:schemeClr>
                    </a:solidFill>
                  </a:tcPr>
                </a:tc>
                <a:tc>
                  <a:txBody>
                    <a:bodyPr/>
                    <a:lstStyle/>
                    <a:p>
                      <a:pPr algn="ctr"/>
                      <a:r>
                        <a:rPr lang="en-US" sz="1400" dirty="0"/>
                        <a:t>Unlimited / Lifetime</a:t>
                      </a:r>
                    </a:p>
                  </a:txBody>
                  <a:tcPr marL="66359" marR="66359" marT="33179" marB="33179">
                    <a:solidFill>
                      <a:srgbClr val="FFC000"/>
                    </a:solidFill>
                  </a:tcPr>
                </a:tc>
                <a:extLst>
                  <a:ext uri="{0D108BD9-81ED-4DB2-BD59-A6C34878D82A}">
                    <a16:rowId xmlns:a16="http://schemas.microsoft.com/office/drawing/2014/main" val="2565105242"/>
                  </a:ext>
                </a:extLst>
              </a:tr>
              <a:tr h="373468">
                <a:tc>
                  <a:txBody>
                    <a:bodyPr/>
                    <a:lstStyle/>
                    <a:p>
                      <a:r>
                        <a:rPr lang="en-US" sz="1400" b="1" dirty="0"/>
                        <a:t>Inflation Protection:</a:t>
                      </a:r>
                    </a:p>
                  </a:txBody>
                  <a:tcPr marL="66359" marR="66359" marT="33179" marB="33179">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Optional</a:t>
                      </a:r>
                    </a:p>
                  </a:txBody>
                  <a:tcPr marL="66359" marR="66359" marT="33179" marB="33179">
                    <a:solidFill>
                      <a:schemeClr val="bg2"/>
                    </a:solidFill>
                  </a:tcPr>
                </a:tc>
                <a:tc>
                  <a:txBody>
                    <a:bodyPr/>
                    <a:lstStyle/>
                    <a:p>
                      <a:pPr algn="ctr"/>
                      <a:r>
                        <a:rPr lang="en-US" sz="1400" dirty="0"/>
                        <a:t>Optional </a:t>
                      </a:r>
                    </a:p>
                  </a:txBody>
                  <a:tcPr marL="66359" marR="66359" marT="33179" marB="33179">
                    <a:solidFill>
                      <a:schemeClr val="bg2"/>
                    </a:solidFill>
                  </a:tcPr>
                </a:tc>
                <a:tc>
                  <a:txBody>
                    <a:bodyPr/>
                    <a:lstStyle/>
                    <a:p>
                      <a:pPr algn="ctr"/>
                      <a:r>
                        <a:rPr lang="en-US" sz="1400" dirty="0"/>
                        <a:t>Optional</a:t>
                      </a:r>
                    </a:p>
                  </a:txBody>
                  <a:tcPr marL="66359" marR="66359" marT="33179" marB="33179">
                    <a:solidFill>
                      <a:schemeClr val="bg2"/>
                    </a:solidFill>
                  </a:tcPr>
                </a:tc>
                <a:extLst>
                  <a:ext uri="{0D108BD9-81ED-4DB2-BD59-A6C34878D82A}">
                    <a16:rowId xmlns:a16="http://schemas.microsoft.com/office/drawing/2014/main" val="242275914"/>
                  </a:ext>
                </a:extLst>
              </a:tr>
              <a:tr h="519570">
                <a:tc>
                  <a:txBody>
                    <a:bodyPr/>
                    <a:lstStyle/>
                    <a:p>
                      <a:r>
                        <a:rPr lang="en-US" sz="1400" b="1" dirty="0"/>
                        <a:t>Waiver of Premium while on claim</a:t>
                      </a:r>
                    </a:p>
                  </a:txBody>
                  <a:tcPr marL="66359" marR="66359" marT="33179" marB="33179">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Yes</a:t>
                      </a:r>
                    </a:p>
                  </a:txBody>
                  <a:tcPr marL="66359" marR="66359" marT="33179" marB="33179">
                    <a:solidFill>
                      <a:schemeClr val="bg2"/>
                    </a:solidFill>
                  </a:tcPr>
                </a:tc>
                <a:tc>
                  <a:txBody>
                    <a:bodyPr/>
                    <a:lstStyle/>
                    <a:p>
                      <a:pPr algn="ctr"/>
                      <a:r>
                        <a:rPr lang="en-US" sz="1400" dirty="0"/>
                        <a:t>Yes</a:t>
                      </a:r>
                    </a:p>
                  </a:txBody>
                  <a:tcPr marL="66359" marR="66359" marT="33179" marB="33179">
                    <a:solidFill>
                      <a:schemeClr val="bg2"/>
                    </a:solidFill>
                  </a:tcPr>
                </a:tc>
                <a:tc>
                  <a:txBody>
                    <a:bodyPr/>
                    <a:lstStyle/>
                    <a:p>
                      <a:pPr algn="ctr"/>
                      <a:r>
                        <a:rPr lang="en-US" sz="1400" dirty="0"/>
                        <a:t>Yes</a:t>
                      </a:r>
                    </a:p>
                  </a:txBody>
                  <a:tcPr marL="66359" marR="66359" marT="33179" marB="33179">
                    <a:solidFill>
                      <a:schemeClr val="bg2"/>
                    </a:solidFill>
                  </a:tcPr>
                </a:tc>
                <a:extLst>
                  <a:ext uri="{0D108BD9-81ED-4DB2-BD59-A6C34878D82A}">
                    <a16:rowId xmlns:a16="http://schemas.microsoft.com/office/drawing/2014/main" val="1169956799"/>
                  </a:ext>
                </a:extLst>
              </a:tr>
              <a:tr h="519570">
                <a:tc>
                  <a:txBody>
                    <a:bodyPr/>
                    <a:lstStyle/>
                    <a:p>
                      <a:r>
                        <a:rPr lang="en-US" sz="1400" b="1" dirty="0"/>
                        <a:t>Access to Claims Concierge Team</a:t>
                      </a:r>
                    </a:p>
                  </a:txBody>
                  <a:tcPr marL="66359" marR="66359" marT="33179" marB="33179">
                    <a:solidFill>
                      <a:schemeClr val="bg2"/>
                    </a:solidFill>
                  </a:tcPr>
                </a:tc>
                <a:tc>
                  <a:txBody>
                    <a:bodyPr/>
                    <a:lstStyle/>
                    <a:p>
                      <a:pPr algn="ctr"/>
                      <a:r>
                        <a:rPr lang="en-US" sz="1400" dirty="0"/>
                        <a:t>Yes</a:t>
                      </a:r>
                    </a:p>
                  </a:txBody>
                  <a:tcPr marL="66359" marR="66359" marT="33179" marB="33179">
                    <a:solidFill>
                      <a:schemeClr val="bg2"/>
                    </a:solidFill>
                  </a:tcPr>
                </a:tc>
                <a:tc>
                  <a:txBody>
                    <a:bodyPr/>
                    <a:lstStyle/>
                    <a:p>
                      <a:pPr algn="ctr"/>
                      <a:r>
                        <a:rPr lang="en-US" sz="1400" dirty="0"/>
                        <a:t>Yes</a:t>
                      </a:r>
                    </a:p>
                  </a:txBody>
                  <a:tcPr marL="66359" marR="66359" marT="33179" marB="33179">
                    <a:solidFill>
                      <a:schemeClr val="bg2"/>
                    </a:solidFill>
                  </a:tcPr>
                </a:tc>
                <a:tc>
                  <a:txBody>
                    <a:bodyPr/>
                    <a:lstStyle/>
                    <a:p>
                      <a:pPr algn="ctr"/>
                      <a:r>
                        <a:rPr lang="en-US" sz="1400" dirty="0"/>
                        <a:t>Yes</a:t>
                      </a:r>
                    </a:p>
                  </a:txBody>
                  <a:tcPr marL="66359" marR="66359" marT="33179" marB="33179">
                    <a:solidFill>
                      <a:schemeClr val="bg2"/>
                    </a:solidFill>
                  </a:tcPr>
                </a:tc>
                <a:extLst>
                  <a:ext uri="{0D108BD9-81ED-4DB2-BD59-A6C34878D82A}">
                    <a16:rowId xmlns:a16="http://schemas.microsoft.com/office/drawing/2014/main" val="320173754"/>
                  </a:ext>
                </a:extLst>
              </a:tr>
            </a:tbl>
          </a:graphicData>
        </a:graphic>
      </p:graphicFrame>
      <p:sp>
        <p:nvSpPr>
          <p:cNvPr id="5" name="TextBox 4">
            <a:extLst>
              <a:ext uri="{FF2B5EF4-FFF2-40B4-BE49-F238E27FC236}">
                <a16:creationId xmlns:a16="http://schemas.microsoft.com/office/drawing/2014/main" id="{2C972E2B-D554-4BE0-983A-D60F2A12D262}"/>
              </a:ext>
            </a:extLst>
          </p:cNvPr>
          <p:cNvSpPr txBox="1"/>
          <p:nvPr/>
        </p:nvSpPr>
        <p:spPr>
          <a:xfrm>
            <a:off x="2954216" y="6202065"/>
            <a:ext cx="5665205" cy="369332"/>
          </a:xfrm>
          <a:prstGeom prst="rect">
            <a:avLst/>
          </a:prstGeom>
          <a:noFill/>
        </p:spPr>
        <p:txBody>
          <a:bodyPr wrap="none" rtlCol="0">
            <a:spAutoFit/>
          </a:bodyPr>
          <a:lstStyle/>
          <a:p>
            <a:r>
              <a:rPr lang="en-US" dirty="0"/>
              <a:t>Summary only.  Please see full Illustration for more details.</a:t>
            </a:r>
          </a:p>
        </p:txBody>
      </p:sp>
    </p:spTree>
    <p:extLst>
      <p:ext uri="{BB962C8B-B14F-4D97-AF65-F5344CB8AC3E}">
        <p14:creationId xmlns:p14="http://schemas.microsoft.com/office/powerpoint/2010/main" val="353521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oney bill&#10;&#10;Description automatically generated">
            <a:extLst>
              <a:ext uri="{FF2B5EF4-FFF2-40B4-BE49-F238E27FC236}">
                <a16:creationId xmlns:a16="http://schemas.microsoft.com/office/drawing/2014/main" id="{CB6B685E-D650-DEA5-1FAA-018066767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79" y="2161082"/>
            <a:ext cx="4611796" cy="1957332"/>
          </a:xfrm>
          <a:prstGeom prst="rect">
            <a:avLst/>
          </a:prstGeom>
        </p:spPr>
      </p:pic>
      <p:pic>
        <p:nvPicPr>
          <p:cNvPr id="6" name="Picture 5" descr="A close up of a money bill&#10;&#10;Description automatically generated">
            <a:extLst>
              <a:ext uri="{FF2B5EF4-FFF2-40B4-BE49-F238E27FC236}">
                <a16:creationId xmlns:a16="http://schemas.microsoft.com/office/drawing/2014/main" id="{30A66876-998E-91C7-70B0-BD6E93D59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027" y="2176128"/>
            <a:ext cx="4611796" cy="1957332"/>
          </a:xfrm>
          <a:prstGeom prst="rect">
            <a:avLst/>
          </a:prstGeom>
        </p:spPr>
      </p:pic>
      <p:sp>
        <p:nvSpPr>
          <p:cNvPr id="7" name="Rectangle 6">
            <a:extLst>
              <a:ext uri="{FF2B5EF4-FFF2-40B4-BE49-F238E27FC236}">
                <a16:creationId xmlns:a16="http://schemas.microsoft.com/office/drawing/2014/main" id="{5879AB1D-9E55-EEFA-8CAC-E6419963AA8B}"/>
              </a:ext>
            </a:extLst>
          </p:cNvPr>
          <p:cNvSpPr/>
          <p:nvPr/>
        </p:nvSpPr>
        <p:spPr>
          <a:xfrm>
            <a:off x="4902321" y="2176128"/>
            <a:ext cx="566654" cy="194228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TextBox 7">
            <a:extLst>
              <a:ext uri="{FF2B5EF4-FFF2-40B4-BE49-F238E27FC236}">
                <a16:creationId xmlns:a16="http://schemas.microsoft.com/office/drawing/2014/main" id="{76C80496-6020-98AE-1F3C-18AAD55599AC}"/>
              </a:ext>
            </a:extLst>
          </p:cNvPr>
          <p:cNvSpPr txBox="1"/>
          <p:nvPr/>
        </p:nvSpPr>
        <p:spPr>
          <a:xfrm rot="5400000">
            <a:off x="4568844" y="2970128"/>
            <a:ext cx="1233607" cy="369332"/>
          </a:xfrm>
          <a:prstGeom prst="rect">
            <a:avLst/>
          </a:prstGeom>
          <a:noFill/>
        </p:spPr>
        <p:txBody>
          <a:bodyPr wrap="none" rtlCol="0">
            <a:spAutoFit/>
          </a:bodyPr>
          <a:lstStyle/>
          <a:p>
            <a:r>
              <a:rPr lang="en-US" dirty="0">
                <a:solidFill>
                  <a:srgbClr val="FF0000"/>
                </a:solidFill>
              </a:rPr>
              <a:t>Federal Tax</a:t>
            </a:r>
          </a:p>
        </p:txBody>
      </p:sp>
      <p:sp>
        <p:nvSpPr>
          <p:cNvPr id="9" name="Rectangle 8">
            <a:extLst>
              <a:ext uri="{FF2B5EF4-FFF2-40B4-BE49-F238E27FC236}">
                <a16:creationId xmlns:a16="http://schemas.microsoft.com/office/drawing/2014/main" id="{4E9131FF-BC75-11C3-5E31-4D51C0213214}"/>
              </a:ext>
            </a:extLst>
          </p:cNvPr>
          <p:cNvSpPr/>
          <p:nvPr/>
        </p:nvSpPr>
        <p:spPr>
          <a:xfrm>
            <a:off x="4335667" y="2176129"/>
            <a:ext cx="566653" cy="194228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a:extLst>
              <a:ext uri="{FF2B5EF4-FFF2-40B4-BE49-F238E27FC236}">
                <a16:creationId xmlns:a16="http://schemas.microsoft.com/office/drawing/2014/main" id="{6F8A952C-22DB-0771-2F5C-3C2BBDAE290A}"/>
              </a:ext>
            </a:extLst>
          </p:cNvPr>
          <p:cNvSpPr txBox="1"/>
          <p:nvPr/>
        </p:nvSpPr>
        <p:spPr>
          <a:xfrm rot="5400000">
            <a:off x="4144295" y="2970128"/>
            <a:ext cx="1017907" cy="369332"/>
          </a:xfrm>
          <a:prstGeom prst="rect">
            <a:avLst/>
          </a:prstGeom>
          <a:noFill/>
        </p:spPr>
        <p:txBody>
          <a:bodyPr wrap="none" rtlCol="0">
            <a:spAutoFit/>
          </a:bodyPr>
          <a:lstStyle/>
          <a:p>
            <a:r>
              <a:rPr lang="en-US" dirty="0">
                <a:solidFill>
                  <a:srgbClr val="FF0000"/>
                </a:solidFill>
              </a:rPr>
              <a:t>State Tax</a:t>
            </a:r>
          </a:p>
        </p:txBody>
      </p:sp>
      <p:sp>
        <p:nvSpPr>
          <p:cNvPr id="11" name="Rectangle 10">
            <a:extLst>
              <a:ext uri="{FF2B5EF4-FFF2-40B4-BE49-F238E27FC236}">
                <a16:creationId xmlns:a16="http://schemas.microsoft.com/office/drawing/2014/main" id="{091C17F2-4FEE-0953-9B10-5F301E18613F}"/>
              </a:ext>
            </a:extLst>
          </p:cNvPr>
          <p:cNvSpPr/>
          <p:nvPr/>
        </p:nvSpPr>
        <p:spPr>
          <a:xfrm>
            <a:off x="3214531" y="2170217"/>
            <a:ext cx="554482" cy="1948197"/>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Rectangle 11">
            <a:extLst>
              <a:ext uri="{FF2B5EF4-FFF2-40B4-BE49-F238E27FC236}">
                <a16:creationId xmlns:a16="http://schemas.microsoft.com/office/drawing/2014/main" id="{6E536B20-8DC7-188E-5A93-7E33FCF0829E}"/>
              </a:ext>
            </a:extLst>
          </p:cNvPr>
          <p:cNvSpPr/>
          <p:nvPr/>
        </p:nvSpPr>
        <p:spPr>
          <a:xfrm>
            <a:off x="3769013" y="2170217"/>
            <a:ext cx="568876" cy="1948197"/>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TextBox 12">
            <a:extLst>
              <a:ext uri="{FF2B5EF4-FFF2-40B4-BE49-F238E27FC236}">
                <a16:creationId xmlns:a16="http://schemas.microsoft.com/office/drawing/2014/main" id="{89332941-C41A-4C8C-18F4-C4552E5908BA}"/>
              </a:ext>
            </a:extLst>
          </p:cNvPr>
          <p:cNvSpPr txBox="1"/>
          <p:nvPr/>
        </p:nvSpPr>
        <p:spPr>
          <a:xfrm rot="5400000">
            <a:off x="3106989" y="2992273"/>
            <a:ext cx="1957331" cy="369332"/>
          </a:xfrm>
          <a:prstGeom prst="rect">
            <a:avLst/>
          </a:prstGeom>
          <a:noFill/>
        </p:spPr>
        <p:txBody>
          <a:bodyPr wrap="none" rtlCol="0">
            <a:spAutoFit/>
          </a:bodyPr>
          <a:lstStyle/>
          <a:p>
            <a:r>
              <a:rPr lang="en-US" dirty="0">
                <a:solidFill>
                  <a:srgbClr val="FF0000"/>
                </a:solidFill>
              </a:rPr>
              <a:t>Provisional Income</a:t>
            </a:r>
          </a:p>
        </p:txBody>
      </p:sp>
      <p:sp>
        <p:nvSpPr>
          <p:cNvPr id="14" name="TextBox 13">
            <a:extLst>
              <a:ext uri="{FF2B5EF4-FFF2-40B4-BE49-F238E27FC236}">
                <a16:creationId xmlns:a16="http://schemas.microsoft.com/office/drawing/2014/main" id="{0FC34EF6-D3CC-5164-D3E1-D989AE7FDF8C}"/>
              </a:ext>
            </a:extLst>
          </p:cNvPr>
          <p:cNvSpPr txBox="1"/>
          <p:nvPr/>
        </p:nvSpPr>
        <p:spPr>
          <a:xfrm rot="5400000">
            <a:off x="2760064" y="2992273"/>
            <a:ext cx="1477837" cy="369332"/>
          </a:xfrm>
          <a:prstGeom prst="rect">
            <a:avLst/>
          </a:prstGeom>
          <a:noFill/>
        </p:spPr>
        <p:txBody>
          <a:bodyPr wrap="square" rtlCol="0">
            <a:spAutoFit/>
          </a:bodyPr>
          <a:lstStyle/>
          <a:p>
            <a:r>
              <a:rPr lang="en-US" dirty="0">
                <a:solidFill>
                  <a:srgbClr val="FF0000"/>
                </a:solidFill>
              </a:rPr>
              <a:t>Medicare B/D </a:t>
            </a:r>
          </a:p>
        </p:txBody>
      </p:sp>
      <p:sp>
        <p:nvSpPr>
          <p:cNvPr id="15" name="TextBox 14">
            <a:extLst>
              <a:ext uri="{FF2B5EF4-FFF2-40B4-BE49-F238E27FC236}">
                <a16:creationId xmlns:a16="http://schemas.microsoft.com/office/drawing/2014/main" id="{9C45AFB4-BE30-4A07-3F86-C494FB3B6A17}"/>
              </a:ext>
            </a:extLst>
          </p:cNvPr>
          <p:cNvSpPr txBox="1"/>
          <p:nvPr/>
        </p:nvSpPr>
        <p:spPr>
          <a:xfrm>
            <a:off x="1781818" y="1287618"/>
            <a:ext cx="2359492" cy="646331"/>
          </a:xfrm>
          <a:prstGeom prst="rect">
            <a:avLst/>
          </a:prstGeom>
          <a:noFill/>
        </p:spPr>
        <p:txBody>
          <a:bodyPr wrap="none" rtlCol="0">
            <a:spAutoFit/>
          </a:bodyPr>
          <a:lstStyle/>
          <a:p>
            <a:pPr algn="ctr"/>
            <a:r>
              <a:rPr lang="en-US" dirty="0"/>
              <a:t>Old Annuity with Gain </a:t>
            </a:r>
          </a:p>
          <a:p>
            <a:pPr algn="ctr"/>
            <a:r>
              <a:rPr lang="en-US" dirty="0"/>
              <a:t>Focus on Accumulation</a:t>
            </a:r>
          </a:p>
        </p:txBody>
      </p:sp>
      <p:sp>
        <p:nvSpPr>
          <p:cNvPr id="16" name="TextBox 15">
            <a:extLst>
              <a:ext uri="{FF2B5EF4-FFF2-40B4-BE49-F238E27FC236}">
                <a16:creationId xmlns:a16="http://schemas.microsoft.com/office/drawing/2014/main" id="{BF9F0265-1156-D57F-9928-9763080D09C3}"/>
              </a:ext>
            </a:extLst>
          </p:cNvPr>
          <p:cNvSpPr txBox="1"/>
          <p:nvPr/>
        </p:nvSpPr>
        <p:spPr>
          <a:xfrm>
            <a:off x="8115075" y="1317710"/>
            <a:ext cx="2177904" cy="646331"/>
          </a:xfrm>
          <a:prstGeom prst="rect">
            <a:avLst/>
          </a:prstGeom>
          <a:noFill/>
        </p:spPr>
        <p:txBody>
          <a:bodyPr wrap="none" rtlCol="0">
            <a:spAutoFit/>
          </a:bodyPr>
          <a:lstStyle/>
          <a:p>
            <a:pPr algn="ctr"/>
            <a:r>
              <a:rPr lang="en-US" dirty="0"/>
              <a:t>PPA Annuity</a:t>
            </a:r>
          </a:p>
          <a:p>
            <a:pPr algn="ctr"/>
            <a:r>
              <a:rPr lang="en-US" dirty="0"/>
              <a:t>Focus on Distribution</a:t>
            </a:r>
          </a:p>
        </p:txBody>
      </p:sp>
      <p:sp>
        <p:nvSpPr>
          <p:cNvPr id="17" name="TextBox 16">
            <a:extLst>
              <a:ext uri="{FF2B5EF4-FFF2-40B4-BE49-F238E27FC236}">
                <a16:creationId xmlns:a16="http://schemas.microsoft.com/office/drawing/2014/main" id="{6AB80AF3-C78B-8EB5-CD01-76CFC0EFA976}"/>
              </a:ext>
            </a:extLst>
          </p:cNvPr>
          <p:cNvSpPr txBox="1"/>
          <p:nvPr/>
        </p:nvSpPr>
        <p:spPr>
          <a:xfrm>
            <a:off x="4053451" y="326572"/>
            <a:ext cx="4205575" cy="400110"/>
          </a:xfrm>
          <a:prstGeom prst="rect">
            <a:avLst/>
          </a:prstGeom>
          <a:noFill/>
        </p:spPr>
        <p:txBody>
          <a:bodyPr wrap="none" rtlCol="0">
            <a:spAutoFit/>
          </a:bodyPr>
          <a:lstStyle/>
          <a:p>
            <a:r>
              <a:rPr lang="en-US" sz="2000" b="1" dirty="0"/>
              <a:t>If care is needed, what option is best?</a:t>
            </a:r>
          </a:p>
        </p:txBody>
      </p:sp>
      <p:sp>
        <p:nvSpPr>
          <p:cNvPr id="2" name="TextBox 1">
            <a:extLst>
              <a:ext uri="{FF2B5EF4-FFF2-40B4-BE49-F238E27FC236}">
                <a16:creationId xmlns:a16="http://schemas.microsoft.com/office/drawing/2014/main" id="{7C9EEE0C-4CBC-A8DC-CF0D-13165C2BA305}"/>
              </a:ext>
            </a:extLst>
          </p:cNvPr>
          <p:cNvSpPr txBox="1"/>
          <p:nvPr/>
        </p:nvSpPr>
        <p:spPr>
          <a:xfrm>
            <a:off x="592769" y="5072743"/>
            <a:ext cx="5608202" cy="369332"/>
          </a:xfrm>
          <a:prstGeom prst="rect">
            <a:avLst/>
          </a:prstGeom>
          <a:noFill/>
        </p:spPr>
        <p:txBody>
          <a:bodyPr wrap="none" rtlCol="0">
            <a:spAutoFit/>
          </a:bodyPr>
          <a:lstStyle/>
          <a:p>
            <a:r>
              <a:rPr lang="en-US" dirty="0"/>
              <a:t>Long-Term Capital Gains rate is also impacted by income.</a:t>
            </a:r>
          </a:p>
        </p:txBody>
      </p:sp>
      <p:sp>
        <p:nvSpPr>
          <p:cNvPr id="3" name="TextBox 2">
            <a:extLst>
              <a:ext uri="{FF2B5EF4-FFF2-40B4-BE49-F238E27FC236}">
                <a16:creationId xmlns:a16="http://schemas.microsoft.com/office/drawing/2014/main" id="{5AADD411-F671-3108-B5A3-B18D3D989285}"/>
              </a:ext>
            </a:extLst>
          </p:cNvPr>
          <p:cNvSpPr txBox="1"/>
          <p:nvPr/>
        </p:nvSpPr>
        <p:spPr>
          <a:xfrm>
            <a:off x="7112976" y="4749577"/>
            <a:ext cx="4486255" cy="646331"/>
          </a:xfrm>
          <a:prstGeom prst="rect">
            <a:avLst/>
          </a:prstGeom>
          <a:noFill/>
        </p:spPr>
        <p:txBody>
          <a:bodyPr wrap="square" rtlCol="0">
            <a:spAutoFit/>
          </a:bodyPr>
          <a:lstStyle/>
          <a:p>
            <a:endParaRPr lang="en-US" dirty="0"/>
          </a:p>
          <a:p>
            <a:r>
              <a:rPr lang="en-US" b="1" dirty="0"/>
              <a:t>No income tax on the gain if used for care.</a:t>
            </a:r>
          </a:p>
        </p:txBody>
      </p:sp>
    </p:spTree>
    <p:extLst>
      <p:ext uri="{BB962C8B-B14F-4D97-AF65-F5344CB8AC3E}">
        <p14:creationId xmlns:p14="http://schemas.microsoft.com/office/powerpoint/2010/main" val="145941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53129CEC-5655-4256-B7D1-465F4D1E451F}"/>
              </a:ext>
            </a:extLst>
          </p:cNvPr>
          <p:cNvSpPr/>
          <p:nvPr/>
        </p:nvSpPr>
        <p:spPr>
          <a:xfrm>
            <a:off x="2418896" y="4050884"/>
            <a:ext cx="382024" cy="885216"/>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sz="2400" dirty="0">
              <a:solidFill>
                <a:srgbClr val="E8DBBA"/>
              </a:solidFill>
              <a:latin typeface="Arial"/>
            </a:endParaRPr>
          </a:p>
        </p:txBody>
      </p:sp>
      <p:sp>
        <p:nvSpPr>
          <p:cNvPr id="46" name="$125,000">
            <a:extLst>
              <a:ext uri="{FF2B5EF4-FFF2-40B4-BE49-F238E27FC236}">
                <a16:creationId xmlns:a16="http://schemas.microsoft.com/office/drawing/2014/main" id="{8C5657AE-D449-48A7-A6D8-011F49B4C0DD}"/>
              </a:ext>
            </a:extLst>
          </p:cNvPr>
          <p:cNvSpPr txBox="1"/>
          <p:nvPr/>
        </p:nvSpPr>
        <p:spPr>
          <a:xfrm>
            <a:off x="5791200" y="2636187"/>
            <a:ext cx="4876800"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algn="ctr" defTabSz="609367"/>
            <a:r>
              <a:rPr lang="en-US" sz="1800" b="1" dirty="0">
                <a:solidFill>
                  <a:srgbClr val="173D65"/>
                </a:solidFill>
                <a:latin typeface="Arial"/>
              </a:rPr>
              <a:t>Continuation of Benefits Rider (built in)</a:t>
            </a:r>
            <a:endParaRPr sz="1800" b="1" dirty="0">
              <a:solidFill>
                <a:srgbClr val="173D65"/>
              </a:solidFill>
              <a:latin typeface="Arial"/>
            </a:endParaRPr>
          </a:p>
        </p:txBody>
      </p:sp>
      <p:sp>
        <p:nvSpPr>
          <p:cNvPr id="20" name="Title 1">
            <a:extLst>
              <a:ext uri="{FF2B5EF4-FFF2-40B4-BE49-F238E27FC236}">
                <a16:creationId xmlns:a16="http://schemas.microsoft.com/office/drawing/2014/main" id="{D1017DBB-09D2-E141-A9EB-85727DC7487B}"/>
              </a:ext>
            </a:extLst>
          </p:cNvPr>
          <p:cNvSpPr txBox="1">
            <a:spLocks/>
          </p:cNvSpPr>
          <p:nvPr/>
        </p:nvSpPr>
        <p:spPr>
          <a:xfrm>
            <a:off x="203200" y="279400"/>
            <a:ext cx="12192000" cy="1117600"/>
          </a:xfrm>
          <a:prstGeom prst="rect">
            <a:avLst/>
          </a:prstGeom>
          <a:noFill/>
        </p:spPr>
        <p:txBody>
          <a:bodyPr anchor="ctr"/>
          <a:lstStyle>
            <a:lvl1pPr algn="ctr" defTabSz="457200" rtl="0" eaLnBrk="1" fontAlgn="base" hangingPunct="1">
              <a:spcBef>
                <a:spcPct val="0"/>
              </a:spcBef>
              <a:spcAft>
                <a:spcPct val="0"/>
              </a:spcAft>
              <a:defRPr sz="4400" i="0" kern="1200">
                <a:solidFill>
                  <a:schemeClr val="tx1"/>
                </a:solidFill>
                <a:latin typeface="+mj-lt"/>
                <a:ea typeface="ヒラギノ角ゴ Pro W3" pitchFamily="-65" charset="-128"/>
                <a:cs typeface="ヒラギノ角ゴ Pro W3" pitchFamily="-65" charset="-128"/>
              </a:defRPr>
            </a:lvl1pPr>
            <a:lvl2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a:lstStyle>
          <a:p>
            <a:pPr algn="l" defTabSz="609570"/>
            <a:r>
              <a:rPr lang="en-US" sz="3400" dirty="0">
                <a:solidFill>
                  <a:srgbClr val="003A65"/>
                </a:solidFill>
                <a:latin typeface="Georgia"/>
              </a:rPr>
              <a:t>Annuity Care II</a:t>
            </a:r>
            <a:endParaRPr lang="en-US" sz="3400" b="1" u="sng" dirty="0">
              <a:solidFill>
                <a:srgbClr val="003A65"/>
              </a:solidFill>
              <a:latin typeface="Georgia"/>
            </a:endParaRPr>
          </a:p>
          <a:p>
            <a:pPr algn="l" defTabSz="609570"/>
            <a:r>
              <a:rPr lang="en-US" sz="2000" i="1" dirty="0">
                <a:solidFill>
                  <a:srgbClr val="003A65"/>
                </a:solidFill>
                <a:latin typeface="Georgia"/>
              </a:rPr>
              <a:t>Female (age 65)</a:t>
            </a:r>
          </a:p>
        </p:txBody>
      </p:sp>
      <p:sp>
        <p:nvSpPr>
          <p:cNvPr id="24" name="Pentagon 10">
            <a:extLst>
              <a:ext uri="{FF2B5EF4-FFF2-40B4-BE49-F238E27FC236}">
                <a16:creationId xmlns:a16="http://schemas.microsoft.com/office/drawing/2014/main" id="{C3E0CCBA-AB55-6249-88A5-DD2320889CF5}"/>
              </a:ext>
            </a:extLst>
          </p:cNvPr>
          <p:cNvSpPr/>
          <p:nvPr/>
        </p:nvSpPr>
        <p:spPr>
          <a:xfrm>
            <a:off x="5181602" y="3034244"/>
            <a:ext cx="6511663" cy="59930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3200" dirty="0">
                <a:ln w="0"/>
                <a:solidFill>
                  <a:schemeClr val="tx1"/>
                </a:solidFill>
                <a:latin typeface="Arial Narrow" panose="020B0606020202030204" pitchFamily="34" charset="0"/>
              </a:rPr>
              <a:t>72 months</a:t>
            </a:r>
          </a:p>
        </p:txBody>
      </p:sp>
      <p:sp>
        <p:nvSpPr>
          <p:cNvPr id="25" name="Rectangle 24">
            <a:extLst>
              <a:ext uri="{FF2B5EF4-FFF2-40B4-BE49-F238E27FC236}">
                <a16:creationId xmlns:a16="http://schemas.microsoft.com/office/drawing/2014/main" id="{26B544CC-6705-B145-9D29-2D8B6A98ADBF}"/>
              </a:ext>
            </a:extLst>
          </p:cNvPr>
          <p:cNvSpPr/>
          <p:nvPr/>
        </p:nvSpPr>
        <p:spPr>
          <a:xfrm>
            <a:off x="812801" y="3035670"/>
            <a:ext cx="3717763" cy="597876"/>
          </a:xfrm>
          <a:prstGeom prst="rect">
            <a:avLst/>
          </a:prstGeom>
          <a:solidFill>
            <a:srgbClr val="0044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3200" dirty="0">
                <a:ln w="0"/>
                <a:solidFill>
                  <a:srgbClr val="FFFFFF"/>
                </a:solidFill>
                <a:latin typeface="Arial Narrow" panose="020B0606020202030204" pitchFamily="34" charset="0"/>
              </a:rPr>
              <a:t>24 months</a:t>
            </a:r>
          </a:p>
        </p:txBody>
      </p:sp>
      <p:sp>
        <p:nvSpPr>
          <p:cNvPr id="26" name="Plus 5">
            <a:extLst>
              <a:ext uri="{FF2B5EF4-FFF2-40B4-BE49-F238E27FC236}">
                <a16:creationId xmlns:a16="http://schemas.microsoft.com/office/drawing/2014/main" id="{60A8CBFF-5257-EF49-A060-6F640D4C79D7}"/>
              </a:ext>
            </a:extLst>
          </p:cNvPr>
          <p:cNvSpPr/>
          <p:nvPr/>
        </p:nvSpPr>
        <p:spPr>
          <a:xfrm>
            <a:off x="4673600" y="3076727"/>
            <a:ext cx="406400" cy="408316"/>
          </a:xfrm>
          <a:prstGeom prst="mathPlus">
            <a:avLst/>
          </a:prstGeom>
          <a:solidFill>
            <a:srgbClr val="5F5F5F"/>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70">
              <a:defRPr/>
            </a:pPr>
            <a:endParaRPr lang="en-US" sz="2400" b="1" dirty="0">
              <a:solidFill>
                <a:srgbClr val="5F5F5F"/>
              </a:solidFill>
              <a:latin typeface="Arial"/>
            </a:endParaRPr>
          </a:p>
        </p:txBody>
      </p:sp>
      <p:sp>
        <p:nvSpPr>
          <p:cNvPr id="29" name="$125,000">
            <a:extLst>
              <a:ext uri="{FF2B5EF4-FFF2-40B4-BE49-F238E27FC236}">
                <a16:creationId xmlns:a16="http://schemas.microsoft.com/office/drawing/2014/main" id="{B29DCC52-7248-B74D-99BC-CEE77844D4A4}"/>
              </a:ext>
            </a:extLst>
          </p:cNvPr>
          <p:cNvSpPr txBox="1"/>
          <p:nvPr/>
        </p:nvSpPr>
        <p:spPr>
          <a:xfrm>
            <a:off x="1080171" y="2642477"/>
            <a:ext cx="324585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algn="ctr" defTabSz="609367"/>
            <a:endParaRPr sz="1800" b="1" dirty="0">
              <a:solidFill>
                <a:srgbClr val="173D65"/>
              </a:solidFill>
              <a:latin typeface="Arial" panose="020B0604020202020204" pitchFamily="34" charset="0"/>
              <a:cs typeface="Arial" panose="020B0604020202020204" pitchFamily="34" charset="0"/>
            </a:endParaRPr>
          </a:p>
        </p:txBody>
      </p:sp>
      <p:sp>
        <p:nvSpPr>
          <p:cNvPr id="34" name="Arrow: Down 44">
            <a:extLst>
              <a:ext uri="{FF2B5EF4-FFF2-40B4-BE49-F238E27FC236}">
                <a16:creationId xmlns:a16="http://schemas.microsoft.com/office/drawing/2014/main" id="{29B77158-137C-064A-AA5E-AA3B81855AD2}"/>
              </a:ext>
            </a:extLst>
          </p:cNvPr>
          <p:cNvSpPr/>
          <p:nvPr/>
        </p:nvSpPr>
        <p:spPr>
          <a:xfrm>
            <a:off x="8146716" y="4031604"/>
            <a:ext cx="398619" cy="885216"/>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sz="2400" dirty="0">
              <a:solidFill>
                <a:srgbClr val="E8DBBA"/>
              </a:solidFill>
              <a:latin typeface="Arial"/>
            </a:endParaRPr>
          </a:p>
        </p:txBody>
      </p:sp>
      <p:sp>
        <p:nvSpPr>
          <p:cNvPr id="18" name="$125,000">
            <a:extLst>
              <a:ext uri="{FF2B5EF4-FFF2-40B4-BE49-F238E27FC236}">
                <a16:creationId xmlns:a16="http://schemas.microsoft.com/office/drawing/2014/main" id="{4CB3ED09-2AA4-4235-87D4-6C957B455A45}"/>
              </a:ext>
            </a:extLst>
          </p:cNvPr>
          <p:cNvSpPr txBox="1"/>
          <p:nvPr/>
        </p:nvSpPr>
        <p:spPr>
          <a:xfrm>
            <a:off x="1374273" y="3711950"/>
            <a:ext cx="2679035"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defTabSz="609367"/>
            <a:r>
              <a:rPr lang="en-US" sz="1800" dirty="0">
                <a:solidFill>
                  <a:srgbClr val="000000"/>
                </a:solidFill>
                <a:latin typeface="Arial Narrow" panose="020B0606020202030204" pitchFamily="34" charset="0"/>
              </a:rPr>
              <a:t>                    </a:t>
            </a:r>
          </a:p>
          <a:p>
            <a:pPr algn="ctr" defTabSz="609367"/>
            <a:endParaRPr sz="1800" dirty="0">
              <a:solidFill>
                <a:srgbClr val="000000"/>
              </a:solidFill>
              <a:latin typeface="Arial Narrow" panose="020B0606020202030204" pitchFamily="34" charset="0"/>
            </a:endParaRPr>
          </a:p>
        </p:txBody>
      </p:sp>
      <p:sp>
        <p:nvSpPr>
          <p:cNvPr id="19" name="$125,000">
            <a:extLst>
              <a:ext uri="{FF2B5EF4-FFF2-40B4-BE49-F238E27FC236}">
                <a16:creationId xmlns:a16="http://schemas.microsoft.com/office/drawing/2014/main" id="{AD6F4C2F-343C-477F-B7D3-E129D5B094AD}"/>
              </a:ext>
            </a:extLst>
          </p:cNvPr>
          <p:cNvSpPr txBox="1"/>
          <p:nvPr/>
        </p:nvSpPr>
        <p:spPr>
          <a:xfrm>
            <a:off x="1268664" y="4992660"/>
            <a:ext cx="2946400"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algn="ctr" defTabSz="609367"/>
            <a:r>
              <a:rPr lang="en-US" sz="1800" b="1" dirty="0">
                <a:solidFill>
                  <a:srgbClr val="000000"/>
                </a:solidFill>
                <a:latin typeface="Arial Narrow" panose="020B0606020202030204" pitchFamily="34" charset="0"/>
              </a:rPr>
              <a:t>$4,200 </a:t>
            </a:r>
            <a:r>
              <a:rPr lang="en-US" sz="1800" dirty="0">
                <a:solidFill>
                  <a:srgbClr val="000000"/>
                </a:solidFill>
                <a:latin typeface="Arial Narrow" panose="020B0606020202030204" pitchFamily="34" charset="0"/>
              </a:rPr>
              <a:t>Monthly LTC benefit</a:t>
            </a:r>
            <a:endParaRPr lang="en-US" sz="1800" b="1" dirty="0">
              <a:solidFill>
                <a:srgbClr val="000000"/>
              </a:solidFill>
              <a:latin typeface="Arial Narrow" panose="020B0606020202030204" pitchFamily="34" charset="0"/>
            </a:endParaRPr>
          </a:p>
          <a:p>
            <a:pPr algn="ctr" defTabSz="609367"/>
            <a:endParaRPr sz="1800" dirty="0">
              <a:solidFill>
                <a:srgbClr val="000000"/>
              </a:solidFill>
              <a:latin typeface="Arial Narrow" panose="020B0606020202030204" pitchFamily="34" charset="0"/>
            </a:endParaRPr>
          </a:p>
        </p:txBody>
      </p:sp>
      <p:sp>
        <p:nvSpPr>
          <p:cNvPr id="21" name="$125,000">
            <a:extLst>
              <a:ext uri="{FF2B5EF4-FFF2-40B4-BE49-F238E27FC236}">
                <a16:creationId xmlns:a16="http://schemas.microsoft.com/office/drawing/2014/main" id="{654B1827-B0ED-4B51-9001-97F9BBFD55D9}"/>
              </a:ext>
            </a:extLst>
          </p:cNvPr>
          <p:cNvSpPr txBox="1"/>
          <p:nvPr/>
        </p:nvSpPr>
        <p:spPr>
          <a:xfrm>
            <a:off x="1117600" y="4963471"/>
            <a:ext cx="3097464"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algn="ctr" defTabSz="609367"/>
            <a:endParaRPr sz="1800" b="1" dirty="0">
              <a:solidFill>
                <a:srgbClr val="000000"/>
              </a:solidFill>
              <a:latin typeface="Arial Narrow" panose="020B0606020202030204" pitchFamily="34" charset="0"/>
            </a:endParaRPr>
          </a:p>
        </p:txBody>
      </p:sp>
      <p:sp>
        <p:nvSpPr>
          <p:cNvPr id="23" name="$125,000">
            <a:extLst>
              <a:ext uri="{FF2B5EF4-FFF2-40B4-BE49-F238E27FC236}">
                <a16:creationId xmlns:a16="http://schemas.microsoft.com/office/drawing/2014/main" id="{16D100A8-0B95-4ADF-B0D8-D9DFCA3D110D}"/>
              </a:ext>
            </a:extLst>
          </p:cNvPr>
          <p:cNvSpPr txBox="1"/>
          <p:nvPr/>
        </p:nvSpPr>
        <p:spPr>
          <a:xfrm>
            <a:off x="6908800" y="4953547"/>
            <a:ext cx="2946400"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algn="ctr" defTabSz="609367"/>
            <a:r>
              <a:rPr lang="en-US" sz="1800" b="1" dirty="0">
                <a:solidFill>
                  <a:srgbClr val="000000"/>
                </a:solidFill>
                <a:latin typeface="Arial Narrow" panose="020B0606020202030204" pitchFamily="34" charset="0"/>
              </a:rPr>
              <a:t>$4,200 </a:t>
            </a:r>
            <a:r>
              <a:rPr lang="en-US" sz="1800" dirty="0">
                <a:solidFill>
                  <a:srgbClr val="000000"/>
                </a:solidFill>
                <a:latin typeface="Arial Narrow" panose="020B0606020202030204" pitchFamily="34" charset="0"/>
              </a:rPr>
              <a:t>Monthly LTC benefit</a:t>
            </a:r>
            <a:endParaRPr lang="en-US" sz="1800" b="1" dirty="0">
              <a:solidFill>
                <a:srgbClr val="000000"/>
              </a:solidFill>
              <a:latin typeface="Arial Narrow" panose="020B0606020202030204" pitchFamily="34" charset="0"/>
            </a:endParaRPr>
          </a:p>
          <a:p>
            <a:pPr algn="ctr" defTabSz="609367"/>
            <a:endParaRPr sz="1800" dirty="0">
              <a:solidFill>
                <a:srgbClr val="000000"/>
              </a:solidFill>
              <a:latin typeface="Arial Narrow" panose="020B0606020202030204" pitchFamily="34" charset="0"/>
            </a:endParaRPr>
          </a:p>
        </p:txBody>
      </p:sp>
      <p:sp>
        <p:nvSpPr>
          <p:cNvPr id="27" name="$125,000">
            <a:extLst>
              <a:ext uri="{FF2B5EF4-FFF2-40B4-BE49-F238E27FC236}">
                <a16:creationId xmlns:a16="http://schemas.microsoft.com/office/drawing/2014/main" id="{E2F068AA-2FA4-4E5B-8462-FDBE591E1BFF}"/>
              </a:ext>
            </a:extLst>
          </p:cNvPr>
          <p:cNvSpPr txBox="1"/>
          <p:nvPr/>
        </p:nvSpPr>
        <p:spPr>
          <a:xfrm>
            <a:off x="6908800" y="4962289"/>
            <a:ext cx="3097464"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algn="ctr" defTabSz="609367"/>
            <a:endParaRPr sz="1800" b="1" dirty="0">
              <a:solidFill>
                <a:srgbClr val="000000"/>
              </a:solidFill>
              <a:latin typeface="Arial Narrow" panose="020B0606020202030204" pitchFamily="34" charset="0"/>
            </a:endParaRPr>
          </a:p>
        </p:txBody>
      </p:sp>
      <p:sp>
        <p:nvSpPr>
          <p:cNvPr id="2" name="Rectangle 1">
            <a:extLst>
              <a:ext uri="{FF2B5EF4-FFF2-40B4-BE49-F238E27FC236}">
                <a16:creationId xmlns:a16="http://schemas.microsoft.com/office/drawing/2014/main" id="{75851253-5D3B-4FFC-8C0A-15ADAA372F49}"/>
              </a:ext>
            </a:extLst>
          </p:cNvPr>
          <p:cNvSpPr/>
          <p:nvPr/>
        </p:nvSpPr>
        <p:spPr>
          <a:xfrm>
            <a:off x="759048" y="1436288"/>
            <a:ext cx="3701719" cy="82218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dirty="0">
                <a:solidFill>
                  <a:schemeClr val="tx1"/>
                </a:solidFill>
                <a:latin typeface="Arial"/>
              </a:rPr>
              <a:t>$50,000 Basis / $50,000 Gain</a:t>
            </a:r>
          </a:p>
          <a:p>
            <a:pPr algn="ctr" defTabSz="609570"/>
            <a:r>
              <a:rPr lang="en-US" dirty="0">
                <a:solidFill>
                  <a:schemeClr val="tx1"/>
                </a:solidFill>
                <a:latin typeface="Arial"/>
              </a:rPr>
              <a:t>Total $100,000</a:t>
            </a:r>
          </a:p>
        </p:txBody>
      </p:sp>
      <p:sp>
        <p:nvSpPr>
          <p:cNvPr id="32" name="Arrow: Down 44">
            <a:extLst>
              <a:ext uri="{FF2B5EF4-FFF2-40B4-BE49-F238E27FC236}">
                <a16:creationId xmlns:a16="http://schemas.microsoft.com/office/drawing/2014/main" id="{0F1F7997-D222-4E3C-8AD1-EE5140E93517}"/>
              </a:ext>
            </a:extLst>
          </p:cNvPr>
          <p:cNvSpPr/>
          <p:nvPr/>
        </p:nvSpPr>
        <p:spPr>
          <a:xfrm>
            <a:off x="2418896" y="2285839"/>
            <a:ext cx="398619" cy="679938"/>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sz="2400" dirty="0">
              <a:solidFill>
                <a:srgbClr val="E8DBBA"/>
              </a:solidFill>
              <a:latin typeface="Arial"/>
            </a:endParaRPr>
          </a:p>
        </p:txBody>
      </p:sp>
      <p:sp>
        <p:nvSpPr>
          <p:cNvPr id="3" name="$125,000">
            <a:extLst>
              <a:ext uri="{FF2B5EF4-FFF2-40B4-BE49-F238E27FC236}">
                <a16:creationId xmlns:a16="http://schemas.microsoft.com/office/drawing/2014/main" id="{A130865D-82A5-9099-AA1A-F311FDB35CA3}"/>
              </a:ext>
            </a:extLst>
          </p:cNvPr>
          <p:cNvSpPr txBox="1"/>
          <p:nvPr/>
        </p:nvSpPr>
        <p:spPr>
          <a:xfrm>
            <a:off x="3181680" y="5708884"/>
            <a:ext cx="487680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048">
              <a:defRPr sz="1600">
                <a:solidFill>
                  <a:srgbClr val="FFFFFE"/>
                </a:solidFill>
                <a:latin typeface="+mj-lt"/>
                <a:ea typeface="+mj-ea"/>
                <a:cs typeface="+mj-cs"/>
                <a:sym typeface="Calibri"/>
              </a:defRPr>
            </a:lvl1pPr>
          </a:lstStyle>
          <a:p>
            <a:pPr algn="ctr" defTabSz="609367">
              <a:defRPr/>
            </a:pPr>
            <a:r>
              <a:rPr lang="en-US" sz="2400" b="1" dirty="0">
                <a:solidFill>
                  <a:srgbClr val="000000"/>
                </a:solidFill>
                <a:latin typeface="Arial Narrow" panose="020B0606020202030204" pitchFamily="34" charset="0"/>
              </a:rPr>
              <a:t>$403,200 in </a:t>
            </a:r>
            <a:r>
              <a:rPr lang="en-US" sz="2400" b="1" u="sng" dirty="0">
                <a:solidFill>
                  <a:srgbClr val="000000"/>
                </a:solidFill>
                <a:latin typeface="Arial Narrow" panose="020B0606020202030204" pitchFamily="34" charset="0"/>
              </a:rPr>
              <a:t>tax-free</a:t>
            </a:r>
            <a:r>
              <a:rPr lang="en-US" sz="2400" b="1" dirty="0">
                <a:solidFill>
                  <a:srgbClr val="000000"/>
                </a:solidFill>
                <a:latin typeface="Arial Narrow" panose="020B0606020202030204" pitchFamily="34" charset="0"/>
              </a:rPr>
              <a:t> benefits</a:t>
            </a:r>
            <a:endParaRPr sz="2400" dirty="0">
              <a:solidFill>
                <a:srgbClr val="000000"/>
              </a:solidFill>
              <a:latin typeface="Arial Narrow" panose="020B0606020202030204" pitchFamily="34" charset="0"/>
            </a:endParaRPr>
          </a:p>
        </p:txBody>
      </p:sp>
      <p:sp>
        <p:nvSpPr>
          <p:cNvPr id="4" name="TextBox 3">
            <a:extLst>
              <a:ext uri="{FF2B5EF4-FFF2-40B4-BE49-F238E27FC236}">
                <a16:creationId xmlns:a16="http://schemas.microsoft.com/office/drawing/2014/main" id="{821F1C7D-3379-859F-D3F6-87E876D555EC}"/>
              </a:ext>
            </a:extLst>
          </p:cNvPr>
          <p:cNvSpPr txBox="1"/>
          <p:nvPr/>
        </p:nvSpPr>
        <p:spPr>
          <a:xfrm>
            <a:off x="7213601" y="1295401"/>
            <a:ext cx="1435521" cy="461665"/>
          </a:xfrm>
          <a:prstGeom prst="rect">
            <a:avLst/>
          </a:prstGeom>
          <a:noFill/>
        </p:spPr>
        <p:txBody>
          <a:bodyPr wrap="none" rtlCol="0">
            <a:spAutoFit/>
          </a:bodyPr>
          <a:lstStyle/>
          <a:p>
            <a:r>
              <a:rPr lang="en-US" sz="2400" dirty="0">
                <a:solidFill>
                  <a:srgbClr val="000000"/>
                </a:solidFill>
              </a:rPr>
              <a:t>$1 into $4</a:t>
            </a:r>
          </a:p>
        </p:txBody>
      </p:sp>
      <p:sp>
        <p:nvSpPr>
          <p:cNvPr id="5" name="TextBox 4">
            <a:extLst>
              <a:ext uri="{FF2B5EF4-FFF2-40B4-BE49-F238E27FC236}">
                <a16:creationId xmlns:a16="http://schemas.microsoft.com/office/drawing/2014/main" id="{B99420C3-8C8B-E6AE-0C52-EA6CD63E9E6A}"/>
              </a:ext>
            </a:extLst>
          </p:cNvPr>
          <p:cNvSpPr txBox="1"/>
          <p:nvPr/>
        </p:nvSpPr>
        <p:spPr>
          <a:xfrm>
            <a:off x="1881079" y="2363966"/>
            <a:ext cx="1644040" cy="369332"/>
          </a:xfrm>
          <a:prstGeom prst="rect">
            <a:avLst/>
          </a:prstGeom>
          <a:noFill/>
        </p:spPr>
        <p:txBody>
          <a:bodyPr wrap="none" rtlCol="0">
            <a:spAutoFit/>
          </a:bodyPr>
          <a:lstStyle/>
          <a:p>
            <a:r>
              <a:rPr lang="en-US" dirty="0"/>
              <a:t>1035 exchange</a:t>
            </a:r>
          </a:p>
        </p:txBody>
      </p:sp>
    </p:spTree>
    <p:extLst>
      <p:ext uri="{BB962C8B-B14F-4D97-AF65-F5344CB8AC3E}">
        <p14:creationId xmlns:p14="http://schemas.microsoft.com/office/powerpoint/2010/main" val="289169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BF0C9-49C9-4C9B-C8EA-90D7CF3B8894}"/>
              </a:ext>
            </a:extLst>
          </p:cNvPr>
          <p:cNvSpPr>
            <a:spLocks noGrp="1"/>
          </p:cNvSpPr>
          <p:nvPr>
            <p:ph type="body" sz="quarter" idx="10"/>
          </p:nvPr>
        </p:nvSpPr>
        <p:spPr/>
        <p:txBody>
          <a:bodyPr/>
          <a:lstStyle/>
          <a:p>
            <a:pPr algn="ctr"/>
            <a:r>
              <a:rPr lang="en-US" sz="3200" b="1" dirty="0"/>
              <a:t>Client’s need you</a:t>
            </a:r>
          </a:p>
          <a:p>
            <a:endParaRPr lang="en-US" dirty="0"/>
          </a:p>
          <a:p>
            <a:pPr algn="ctr"/>
            <a:endParaRPr lang="en-US" dirty="0"/>
          </a:p>
          <a:p>
            <a:pPr algn="ctr"/>
            <a:r>
              <a:rPr lang="en-US" sz="2800" b="1" dirty="0"/>
              <a:t>67% of clients want their advisor to start the conversation.</a:t>
            </a:r>
          </a:p>
          <a:p>
            <a:endParaRPr lang="en-US" dirty="0"/>
          </a:p>
        </p:txBody>
      </p:sp>
    </p:spTree>
    <p:extLst>
      <p:ext uri="{BB962C8B-B14F-4D97-AF65-F5344CB8AC3E}">
        <p14:creationId xmlns:p14="http://schemas.microsoft.com/office/powerpoint/2010/main" val="246395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BF0C9-49C9-4C9B-C8EA-90D7CF3B8894}"/>
              </a:ext>
            </a:extLst>
          </p:cNvPr>
          <p:cNvSpPr>
            <a:spLocks noGrp="1"/>
          </p:cNvSpPr>
          <p:nvPr>
            <p:ph type="body" sz="quarter" idx="10"/>
          </p:nvPr>
        </p:nvSpPr>
        <p:spPr/>
        <p:txBody>
          <a:bodyPr/>
          <a:lstStyle/>
          <a:p>
            <a:pPr algn="ctr"/>
            <a:r>
              <a:rPr lang="en-US" sz="3200" b="1" dirty="0"/>
              <a:t>Client’s need you</a:t>
            </a:r>
          </a:p>
          <a:p>
            <a:endParaRPr lang="en-US" dirty="0"/>
          </a:p>
          <a:p>
            <a:pPr algn="ctr"/>
            <a:endParaRPr lang="en-US" dirty="0"/>
          </a:p>
          <a:p>
            <a:pPr algn="ctr"/>
            <a:r>
              <a:rPr lang="en-US" sz="2800" b="1" dirty="0"/>
              <a:t>67% of clients want their advisor to start the conversation.</a:t>
            </a:r>
          </a:p>
          <a:p>
            <a:pPr algn="ctr"/>
            <a:endParaRPr lang="en-US" b="1" dirty="0"/>
          </a:p>
          <a:p>
            <a:pPr algn="ctr"/>
            <a:r>
              <a:rPr lang="en-US" sz="2800" b="1" dirty="0"/>
              <a:t>If you don’t have the conversation, just assume another advisor is.  </a:t>
            </a:r>
          </a:p>
          <a:p>
            <a:endParaRPr lang="en-US" dirty="0"/>
          </a:p>
        </p:txBody>
      </p:sp>
    </p:spTree>
    <p:extLst>
      <p:ext uri="{BB962C8B-B14F-4D97-AF65-F5344CB8AC3E}">
        <p14:creationId xmlns:p14="http://schemas.microsoft.com/office/powerpoint/2010/main" val="178154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BF0C9-49C9-4C9B-C8EA-90D7CF3B8894}"/>
              </a:ext>
            </a:extLst>
          </p:cNvPr>
          <p:cNvSpPr>
            <a:spLocks noGrp="1"/>
          </p:cNvSpPr>
          <p:nvPr>
            <p:ph type="body" sz="quarter" idx="10"/>
          </p:nvPr>
        </p:nvSpPr>
        <p:spPr/>
        <p:txBody>
          <a:bodyPr>
            <a:normAutofit fontScale="92500" lnSpcReduction="10000"/>
          </a:bodyPr>
          <a:lstStyle/>
          <a:p>
            <a:pPr algn="ctr"/>
            <a:r>
              <a:rPr lang="en-US" sz="3200" b="1" dirty="0"/>
              <a:t>OneAmerica is here to help you</a:t>
            </a:r>
          </a:p>
          <a:p>
            <a:endParaRPr lang="en-US" dirty="0"/>
          </a:p>
          <a:p>
            <a:pPr marL="514350" indent="-514350">
              <a:buFont typeface="+mj-lt"/>
              <a:buAutoNum type="arabicPeriod"/>
            </a:pPr>
            <a:r>
              <a:rPr lang="en-US" sz="2400" dirty="0"/>
              <a:t>OneAmerica Sales Stories (scripts / playbook)</a:t>
            </a:r>
          </a:p>
          <a:p>
            <a:pPr marL="1200150" lvl="1" indent="-514350"/>
            <a:r>
              <a:rPr lang="en-US" sz="2000" dirty="0"/>
              <a:t>Integrated within our illustration system.</a:t>
            </a:r>
          </a:p>
          <a:p>
            <a:pPr marL="514350" indent="-514350">
              <a:buFont typeface="+mj-lt"/>
              <a:buAutoNum type="arabicPeriod"/>
            </a:pPr>
            <a:endParaRPr lang="en-US" sz="2400" dirty="0"/>
          </a:p>
          <a:p>
            <a:pPr marL="514350" indent="-514350">
              <a:buFont typeface="+mj-lt"/>
              <a:buAutoNum type="arabicPeriod"/>
            </a:pPr>
            <a:r>
              <a:rPr lang="en-US" sz="2400" dirty="0"/>
              <a:t>E-mail Campaigns</a:t>
            </a:r>
          </a:p>
          <a:p>
            <a:pPr marL="514350" indent="-514350">
              <a:buFont typeface="+mj-lt"/>
              <a:buAutoNum type="arabicPeriod"/>
            </a:pPr>
            <a:endParaRPr lang="en-US" sz="2400" dirty="0"/>
          </a:p>
          <a:p>
            <a:pPr marL="514350" indent="-514350">
              <a:buFont typeface="+mj-lt"/>
              <a:buAutoNum type="arabicPeriod"/>
            </a:pPr>
            <a:r>
              <a:rPr lang="en-US" sz="2400" dirty="0"/>
              <a:t>Educational Workshops </a:t>
            </a:r>
          </a:p>
          <a:p>
            <a:pPr marL="514350" indent="-514350">
              <a:buFont typeface="+mj-lt"/>
              <a:buAutoNum type="arabicPeriod"/>
            </a:pPr>
            <a:endParaRPr lang="en-US" sz="2400" dirty="0"/>
          </a:p>
          <a:p>
            <a:pPr marL="514350" indent="-514350">
              <a:buFont typeface="+mj-lt"/>
              <a:buAutoNum type="arabicPeriod"/>
            </a:pPr>
            <a:r>
              <a:rPr lang="en-US" sz="2400" dirty="0"/>
              <a:t>Mailers  </a:t>
            </a:r>
          </a:p>
          <a:p>
            <a:endParaRPr lang="en-US" dirty="0"/>
          </a:p>
        </p:txBody>
      </p:sp>
    </p:spTree>
    <p:extLst>
      <p:ext uri="{BB962C8B-B14F-4D97-AF65-F5344CB8AC3E}">
        <p14:creationId xmlns:p14="http://schemas.microsoft.com/office/powerpoint/2010/main" val="108355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67AF6-16AA-EC5F-7328-135461AB3E0D}"/>
              </a:ext>
            </a:extLst>
          </p:cNvPr>
          <p:cNvSpPr>
            <a:spLocks noGrp="1"/>
          </p:cNvSpPr>
          <p:nvPr>
            <p:ph type="body" sz="quarter" idx="10"/>
          </p:nvPr>
        </p:nvSpPr>
        <p:spPr/>
        <p:txBody>
          <a:bodyPr>
            <a:normAutofit/>
          </a:bodyPr>
          <a:lstStyle/>
          <a:p>
            <a:pPr algn="ctr"/>
            <a:r>
              <a:rPr lang="en-US" b="1" dirty="0"/>
              <a:t>Tim Vannoy, CLU, ChFC, CFP</a:t>
            </a:r>
          </a:p>
          <a:p>
            <a:pPr algn="ctr"/>
            <a:r>
              <a:rPr lang="en-US" sz="2400" dirty="0"/>
              <a:t>Regional Account Director</a:t>
            </a:r>
          </a:p>
          <a:p>
            <a:pPr algn="ctr"/>
            <a:r>
              <a:rPr lang="en-US" sz="2400" dirty="0">
                <a:hlinkClick r:id="rId2"/>
              </a:rPr>
              <a:t>Tim.Vannoy@OneAmerica.com</a:t>
            </a:r>
            <a:r>
              <a:rPr lang="en-US" sz="2400" dirty="0"/>
              <a:t> </a:t>
            </a:r>
          </a:p>
          <a:p>
            <a:pPr algn="ctr"/>
            <a:endParaRPr lang="en-US" sz="2400" dirty="0"/>
          </a:p>
          <a:p>
            <a:pPr algn="ctr"/>
            <a:r>
              <a:rPr lang="en-US" dirty="0">
                <a:hlinkClick r:id="rId3"/>
              </a:rPr>
              <a:t>www.assetbasedltc.com</a:t>
            </a:r>
            <a:endParaRPr lang="en-US" dirty="0"/>
          </a:p>
          <a:p>
            <a:pPr algn="ctr"/>
            <a:endParaRPr lang="en-US" dirty="0"/>
          </a:p>
          <a:p>
            <a:pPr algn="ctr"/>
            <a:r>
              <a:rPr lang="en-US" dirty="0"/>
              <a:t>844-833-5520 – Sales Desk</a:t>
            </a:r>
          </a:p>
          <a:p>
            <a:pPr algn="ctr"/>
            <a:endParaRPr lang="en-US" dirty="0"/>
          </a:p>
          <a:p>
            <a:pPr algn="ctr"/>
            <a:endParaRPr lang="en-US" dirty="0"/>
          </a:p>
        </p:txBody>
      </p:sp>
    </p:spTree>
    <p:extLst>
      <p:ext uri="{BB962C8B-B14F-4D97-AF65-F5344CB8AC3E}">
        <p14:creationId xmlns:p14="http://schemas.microsoft.com/office/powerpoint/2010/main" val="137612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67AF6-16AA-EC5F-7328-135461AB3E0D}"/>
              </a:ext>
            </a:extLst>
          </p:cNvPr>
          <p:cNvSpPr>
            <a:spLocks noGrp="1"/>
          </p:cNvSpPr>
          <p:nvPr>
            <p:ph type="body" sz="quarter" idx="10"/>
          </p:nvPr>
        </p:nvSpPr>
        <p:spPr/>
        <p:txBody>
          <a:bodyPr>
            <a:normAutofit/>
          </a:bodyPr>
          <a:lstStyle/>
          <a:p>
            <a:pPr algn="ctr"/>
            <a:r>
              <a:rPr lang="en-US" b="1" dirty="0"/>
              <a:t>Tim Vannoy, CLU, ChFC, CFP</a:t>
            </a:r>
          </a:p>
          <a:p>
            <a:pPr algn="ctr"/>
            <a:r>
              <a:rPr lang="en-US" sz="2400" dirty="0"/>
              <a:t>Regional Account Director</a:t>
            </a:r>
          </a:p>
          <a:p>
            <a:pPr algn="ctr"/>
            <a:r>
              <a:rPr lang="en-US" sz="2400" dirty="0">
                <a:hlinkClick r:id="rId2"/>
              </a:rPr>
              <a:t>Tim.Vannoy@OneAmerica.com</a:t>
            </a:r>
            <a:r>
              <a:rPr lang="en-US" sz="2400" dirty="0"/>
              <a:t> </a:t>
            </a:r>
          </a:p>
          <a:p>
            <a:pPr algn="ctr"/>
            <a:endParaRPr lang="en-US" sz="2400" dirty="0"/>
          </a:p>
          <a:p>
            <a:pPr algn="ctr"/>
            <a:r>
              <a:rPr lang="en-US" dirty="0">
                <a:hlinkClick r:id="rId3"/>
              </a:rPr>
              <a:t>www.assetbasedltc.com</a:t>
            </a:r>
            <a:endParaRPr lang="en-US" dirty="0"/>
          </a:p>
          <a:p>
            <a:pPr algn="ctr"/>
            <a:endParaRPr lang="en-US" dirty="0"/>
          </a:p>
          <a:p>
            <a:pPr algn="ctr"/>
            <a:r>
              <a:rPr lang="en-US" dirty="0"/>
              <a:t>844-833-5520 – Sales Desk</a:t>
            </a:r>
          </a:p>
          <a:p>
            <a:pPr algn="ctr"/>
            <a:endParaRPr lang="en-US" dirty="0"/>
          </a:p>
          <a:p>
            <a:pPr algn="ctr"/>
            <a:endParaRPr lang="en-US" dirty="0"/>
          </a:p>
        </p:txBody>
      </p:sp>
    </p:spTree>
    <p:extLst>
      <p:ext uri="{BB962C8B-B14F-4D97-AF65-F5344CB8AC3E}">
        <p14:creationId xmlns:p14="http://schemas.microsoft.com/office/powerpoint/2010/main" val="377586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67AF6-16AA-EC5F-7328-135461AB3E0D}"/>
              </a:ext>
            </a:extLst>
          </p:cNvPr>
          <p:cNvSpPr>
            <a:spLocks noGrp="1"/>
          </p:cNvSpPr>
          <p:nvPr>
            <p:ph type="body" sz="quarter" idx="10"/>
          </p:nvPr>
        </p:nvSpPr>
        <p:spPr/>
        <p:txBody>
          <a:bodyPr/>
          <a:lstStyle/>
          <a:p>
            <a:pPr algn="ctr"/>
            <a:r>
              <a:rPr lang="en-US" sz="3200" b="1" dirty="0"/>
              <a:t>What is the first thing that you thought of?</a:t>
            </a:r>
          </a:p>
          <a:p>
            <a:pPr algn="ctr"/>
            <a:endParaRPr lang="en-US" dirty="0"/>
          </a:p>
          <a:p>
            <a:pPr algn="ctr"/>
            <a:endParaRPr lang="en-US" dirty="0"/>
          </a:p>
          <a:p>
            <a:pPr algn="ctr"/>
            <a:r>
              <a:rPr lang="en-US" dirty="0"/>
              <a:t>Long-Term Care</a:t>
            </a:r>
          </a:p>
        </p:txBody>
      </p:sp>
    </p:spTree>
    <p:extLst>
      <p:ext uri="{BB962C8B-B14F-4D97-AF65-F5344CB8AC3E}">
        <p14:creationId xmlns:p14="http://schemas.microsoft.com/office/powerpoint/2010/main" val="140734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67AF6-16AA-EC5F-7328-135461AB3E0D}"/>
              </a:ext>
            </a:extLst>
          </p:cNvPr>
          <p:cNvSpPr>
            <a:spLocks noGrp="1"/>
          </p:cNvSpPr>
          <p:nvPr>
            <p:ph type="body" sz="quarter" idx="10"/>
          </p:nvPr>
        </p:nvSpPr>
        <p:spPr/>
        <p:txBody>
          <a:bodyPr/>
          <a:lstStyle/>
          <a:p>
            <a:pPr algn="ctr"/>
            <a:r>
              <a:rPr lang="en-US" sz="3200" b="1" dirty="0"/>
              <a:t>What is the first thing that you thought of?</a:t>
            </a:r>
          </a:p>
          <a:p>
            <a:pPr algn="ctr"/>
            <a:endParaRPr lang="en-US" dirty="0"/>
          </a:p>
          <a:p>
            <a:pPr algn="ctr"/>
            <a:endParaRPr lang="en-US" dirty="0"/>
          </a:p>
          <a:p>
            <a:pPr algn="ctr"/>
            <a:r>
              <a:rPr lang="en-US" dirty="0"/>
              <a:t>Long-Term Care = Nursing Home </a:t>
            </a:r>
          </a:p>
        </p:txBody>
      </p:sp>
    </p:spTree>
    <p:extLst>
      <p:ext uri="{BB962C8B-B14F-4D97-AF65-F5344CB8AC3E}">
        <p14:creationId xmlns:p14="http://schemas.microsoft.com/office/powerpoint/2010/main" val="242605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67AF6-16AA-EC5F-7328-135461AB3E0D}"/>
              </a:ext>
            </a:extLst>
          </p:cNvPr>
          <p:cNvSpPr>
            <a:spLocks noGrp="1"/>
          </p:cNvSpPr>
          <p:nvPr>
            <p:ph type="body" sz="quarter" idx="10"/>
          </p:nvPr>
        </p:nvSpPr>
        <p:spPr/>
        <p:txBody>
          <a:bodyPr/>
          <a:lstStyle/>
          <a:p>
            <a:pPr algn="ctr"/>
            <a:r>
              <a:rPr lang="en-US" sz="3200" b="1" dirty="0"/>
              <a:t>What is the first thing that you thought of?</a:t>
            </a:r>
          </a:p>
          <a:p>
            <a:pPr algn="ctr"/>
            <a:endParaRPr lang="en-US" dirty="0"/>
          </a:p>
          <a:p>
            <a:pPr algn="ctr"/>
            <a:endParaRPr lang="en-US" dirty="0"/>
          </a:p>
          <a:p>
            <a:pPr algn="ctr"/>
            <a:r>
              <a:rPr lang="en-US" dirty="0"/>
              <a:t>Long-Term Care</a:t>
            </a:r>
          </a:p>
          <a:p>
            <a:pPr algn="ctr"/>
            <a:endParaRPr lang="en-US" dirty="0"/>
          </a:p>
          <a:p>
            <a:pPr algn="ctr"/>
            <a:r>
              <a:rPr lang="en-US" sz="2800" b="1" dirty="0"/>
              <a:t>Extended Care Planning </a:t>
            </a:r>
          </a:p>
          <a:p>
            <a:pPr algn="ctr"/>
            <a:endParaRPr lang="en-US" dirty="0"/>
          </a:p>
        </p:txBody>
      </p:sp>
      <p:cxnSp>
        <p:nvCxnSpPr>
          <p:cNvPr id="3" name="Straight Connector 2">
            <a:extLst>
              <a:ext uri="{FF2B5EF4-FFF2-40B4-BE49-F238E27FC236}">
                <a16:creationId xmlns:a16="http://schemas.microsoft.com/office/drawing/2014/main" id="{A894AEEF-4A22-1670-A441-5E2BF98B497A}"/>
              </a:ext>
            </a:extLst>
          </p:cNvPr>
          <p:cNvCxnSpPr>
            <a:cxnSpLocks/>
          </p:cNvCxnSpPr>
          <p:nvPr/>
        </p:nvCxnSpPr>
        <p:spPr>
          <a:xfrm>
            <a:off x="4324350" y="3958760"/>
            <a:ext cx="3543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28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781589-632C-D7E3-962E-90F8C5F21582}"/>
              </a:ext>
            </a:extLst>
          </p:cNvPr>
          <p:cNvSpPr>
            <a:spLocks noGrp="1"/>
          </p:cNvSpPr>
          <p:nvPr>
            <p:ph type="body" sz="quarter" idx="10"/>
          </p:nvPr>
        </p:nvSpPr>
        <p:spPr/>
        <p:txBody>
          <a:bodyPr/>
          <a:lstStyle/>
          <a:p>
            <a:pPr algn="ctr"/>
            <a:r>
              <a:rPr lang="en-US" sz="3200" b="1" dirty="0"/>
              <a:t>Primary purpose of LTC insurance:</a:t>
            </a:r>
          </a:p>
          <a:p>
            <a:endParaRPr lang="en-US" dirty="0"/>
          </a:p>
          <a:p>
            <a:r>
              <a:rPr lang="en-US" sz="2400" dirty="0"/>
              <a:t>52% - Remove the </a:t>
            </a:r>
            <a:r>
              <a:rPr lang="en-US" sz="2400" b="1" u="sng" dirty="0"/>
              <a:t>burden</a:t>
            </a:r>
            <a:r>
              <a:rPr lang="en-US" sz="2400" dirty="0"/>
              <a:t> from my family.</a:t>
            </a:r>
          </a:p>
          <a:p>
            <a:endParaRPr lang="en-US" sz="2400" dirty="0"/>
          </a:p>
          <a:p>
            <a:r>
              <a:rPr lang="en-US" sz="2400" dirty="0"/>
              <a:t>46% - Financial impact (impoverishment) on my spouse </a:t>
            </a:r>
          </a:p>
          <a:p>
            <a:endParaRPr lang="en-US" sz="2400" dirty="0"/>
          </a:p>
          <a:p>
            <a:r>
              <a:rPr lang="en-US" sz="2400" dirty="0"/>
              <a:t>37% </a:t>
            </a:r>
            <a:r>
              <a:rPr lang="en-US" sz="2400"/>
              <a:t>- Receive </a:t>
            </a:r>
            <a:r>
              <a:rPr lang="en-US" sz="2400" dirty="0"/>
              <a:t>adequate care  (families will help – just not 24/7)</a:t>
            </a:r>
          </a:p>
          <a:p>
            <a:endParaRPr lang="en-US" dirty="0"/>
          </a:p>
        </p:txBody>
      </p:sp>
    </p:spTree>
    <p:extLst>
      <p:ext uri="{BB962C8B-B14F-4D97-AF65-F5344CB8AC3E}">
        <p14:creationId xmlns:p14="http://schemas.microsoft.com/office/powerpoint/2010/main" val="122199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BF0C9-49C9-4C9B-C8EA-90D7CF3B8894}"/>
              </a:ext>
            </a:extLst>
          </p:cNvPr>
          <p:cNvSpPr>
            <a:spLocks noGrp="1"/>
          </p:cNvSpPr>
          <p:nvPr>
            <p:ph type="body" sz="quarter" idx="10"/>
          </p:nvPr>
        </p:nvSpPr>
        <p:spPr>
          <a:xfrm>
            <a:off x="545123" y="1740877"/>
            <a:ext cx="10956314" cy="4693173"/>
          </a:xfrm>
        </p:spPr>
        <p:txBody>
          <a:bodyPr>
            <a:normAutofit fontScale="92500" lnSpcReduction="20000"/>
          </a:bodyPr>
          <a:lstStyle/>
          <a:p>
            <a:pPr algn="ctr"/>
            <a:r>
              <a:rPr lang="en-US" sz="3500" b="1" dirty="0"/>
              <a:t>Who / What will pay for the care:</a:t>
            </a:r>
          </a:p>
          <a:p>
            <a:endParaRPr lang="en-US" dirty="0"/>
          </a:p>
          <a:p>
            <a:r>
              <a:rPr lang="en-US" sz="2600" dirty="0"/>
              <a:t>63% - Personal Savings</a:t>
            </a:r>
          </a:p>
          <a:p>
            <a:endParaRPr lang="en-US" sz="2600" dirty="0"/>
          </a:p>
          <a:p>
            <a:r>
              <a:rPr lang="en-US" sz="2600" dirty="0"/>
              <a:t>53% - Medicare</a:t>
            </a:r>
          </a:p>
          <a:p>
            <a:endParaRPr lang="en-US" sz="2600" dirty="0"/>
          </a:p>
          <a:p>
            <a:r>
              <a:rPr lang="en-US" sz="2600" dirty="0"/>
              <a:t>17% - Medicaid</a:t>
            </a:r>
          </a:p>
          <a:p>
            <a:endParaRPr lang="en-US" sz="2600" dirty="0"/>
          </a:p>
          <a:p>
            <a:r>
              <a:rPr lang="en-US" sz="2600" dirty="0"/>
              <a:t>12% - Not sure how it will be paid for</a:t>
            </a:r>
          </a:p>
          <a:p>
            <a:endParaRPr lang="en-US" sz="2600" dirty="0"/>
          </a:p>
          <a:p>
            <a:pPr marL="0" indent="0">
              <a:buNone/>
            </a:pPr>
            <a:r>
              <a:rPr lang="en-US" sz="2600" b="1" u="sng" dirty="0"/>
              <a:t>NOTE:</a:t>
            </a:r>
            <a:r>
              <a:rPr lang="en-US" sz="2600" b="1" dirty="0"/>
              <a:t>  </a:t>
            </a:r>
            <a:r>
              <a:rPr lang="en-US" sz="2600" dirty="0"/>
              <a:t>#2 reason – Remove the financial impact.</a:t>
            </a:r>
          </a:p>
          <a:p>
            <a:endParaRPr lang="en-US" dirty="0"/>
          </a:p>
        </p:txBody>
      </p:sp>
    </p:spTree>
    <p:extLst>
      <p:ext uri="{BB962C8B-B14F-4D97-AF65-F5344CB8AC3E}">
        <p14:creationId xmlns:p14="http://schemas.microsoft.com/office/powerpoint/2010/main" val="113106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BF0C9-49C9-4C9B-C8EA-90D7CF3B8894}"/>
              </a:ext>
            </a:extLst>
          </p:cNvPr>
          <p:cNvSpPr>
            <a:spLocks noGrp="1"/>
          </p:cNvSpPr>
          <p:nvPr>
            <p:ph type="body" sz="quarter" idx="10"/>
          </p:nvPr>
        </p:nvSpPr>
        <p:spPr/>
        <p:txBody>
          <a:bodyPr/>
          <a:lstStyle/>
          <a:p>
            <a:pPr algn="ctr"/>
            <a:r>
              <a:rPr lang="en-US" sz="3200" b="1" dirty="0"/>
              <a:t>Awareness of types of coverage</a:t>
            </a:r>
          </a:p>
          <a:p>
            <a:endParaRPr lang="en-US" dirty="0"/>
          </a:p>
          <a:p>
            <a:r>
              <a:rPr lang="en-US" sz="2400" dirty="0"/>
              <a:t>70% - Traditional Health Based Long-Term Ins. </a:t>
            </a:r>
          </a:p>
          <a:p>
            <a:endParaRPr lang="en-US" sz="2400" dirty="0"/>
          </a:p>
          <a:p>
            <a:r>
              <a:rPr lang="en-US" sz="2400" dirty="0"/>
              <a:t>39% - Hybrid Life Plans</a:t>
            </a:r>
          </a:p>
          <a:p>
            <a:endParaRPr lang="en-US" sz="2400" dirty="0"/>
          </a:p>
          <a:p>
            <a:r>
              <a:rPr lang="en-US" sz="2400" dirty="0"/>
              <a:t>24% - Hybrid Annuity Plans</a:t>
            </a:r>
          </a:p>
          <a:p>
            <a:endParaRPr lang="en-US" dirty="0"/>
          </a:p>
        </p:txBody>
      </p:sp>
    </p:spTree>
    <p:extLst>
      <p:ext uri="{BB962C8B-B14F-4D97-AF65-F5344CB8AC3E}">
        <p14:creationId xmlns:p14="http://schemas.microsoft.com/office/powerpoint/2010/main" val="191140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BF0C9-49C9-4C9B-C8EA-90D7CF3B8894}"/>
              </a:ext>
            </a:extLst>
          </p:cNvPr>
          <p:cNvSpPr>
            <a:spLocks noGrp="1"/>
          </p:cNvSpPr>
          <p:nvPr>
            <p:ph type="body" sz="quarter" idx="10"/>
          </p:nvPr>
        </p:nvSpPr>
        <p:spPr/>
        <p:txBody>
          <a:bodyPr>
            <a:normAutofit/>
          </a:bodyPr>
          <a:lstStyle/>
          <a:p>
            <a:pPr algn="ctr"/>
            <a:r>
              <a:rPr lang="en-US" sz="3200" b="1" dirty="0"/>
              <a:t>Features of Hybrid Plans</a:t>
            </a:r>
          </a:p>
          <a:p>
            <a:pPr algn="ctr"/>
            <a:endParaRPr lang="en-US" sz="3200" b="1" dirty="0"/>
          </a:p>
          <a:p>
            <a:r>
              <a:rPr lang="en-US" sz="2400" dirty="0"/>
              <a:t>94% - Guaranteed Premiums</a:t>
            </a:r>
          </a:p>
          <a:p>
            <a:endParaRPr lang="en-US" sz="2400" dirty="0"/>
          </a:p>
          <a:p>
            <a:r>
              <a:rPr lang="en-US" sz="2400" dirty="0"/>
              <a:t>92% - Tax-Free Benefits</a:t>
            </a:r>
          </a:p>
          <a:p>
            <a:endParaRPr lang="en-US" sz="2400" dirty="0"/>
          </a:p>
          <a:p>
            <a:r>
              <a:rPr lang="en-US" sz="2400" dirty="0"/>
              <a:t>84% - Able to pass unused benefits to heirs</a:t>
            </a:r>
          </a:p>
          <a:p>
            <a:endParaRPr lang="en-US" sz="2400" dirty="0"/>
          </a:p>
          <a:p>
            <a:r>
              <a:rPr lang="en-US" sz="2400" dirty="0"/>
              <a:t>69% - Flexibility of premium options</a:t>
            </a:r>
          </a:p>
          <a:p>
            <a:endParaRPr lang="en-US" dirty="0"/>
          </a:p>
        </p:txBody>
      </p:sp>
    </p:spTree>
    <p:extLst>
      <p:ext uri="{BB962C8B-B14F-4D97-AF65-F5344CB8AC3E}">
        <p14:creationId xmlns:p14="http://schemas.microsoft.com/office/powerpoint/2010/main" val="3016697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IFA - Don't Be Scared PowerPoint" id="{0D62CC39-10A8-4C78-886C-D807ADDEA8DC}" vid="{B388E5E1-D5AF-4CCB-A8AC-0AD8026C21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NAIFA - Don't Be Scared PowerPoint</Template>
  <TotalTime>102</TotalTime>
  <Words>974</Words>
  <Application>Microsoft Office PowerPoint</Application>
  <PresentationFormat>Widescreen</PresentationFormat>
  <Paragraphs>179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Hybrid Life Options (Jt. Life)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Vannoy</dc:creator>
  <cp:lastModifiedBy>Timothy Vannoy</cp:lastModifiedBy>
  <cp:revision>1</cp:revision>
  <dcterms:created xsi:type="dcterms:W3CDTF">2023-10-20T18:07:31Z</dcterms:created>
  <dcterms:modified xsi:type="dcterms:W3CDTF">2023-10-31T14:28:59Z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0e062b-3d76-4dca-9a83-e7b61f60b6d7_Enabled">
    <vt:lpwstr>true</vt:lpwstr>
  </property>
  <property fmtid="{D5CDD505-2E9C-101B-9397-08002B2CF9AE}" pid="3" name="MSIP_Label_d70e062b-3d76-4dca-9a83-e7b61f60b6d7_SetDate">
    <vt:lpwstr>2023-10-20T13:26:13Z</vt:lpwstr>
  </property>
  <property fmtid="{D5CDD505-2E9C-101B-9397-08002B2CF9AE}" pid="4" name="MSIP_Label_d70e062b-3d76-4dca-9a83-e7b61f60b6d7_Method">
    <vt:lpwstr>Privileged</vt:lpwstr>
  </property>
  <property fmtid="{D5CDD505-2E9C-101B-9397-08002B2CF9AE}" pid="5" name="MSIP_Label_d70e062b-3d76-4dca-9a83-e7b61f60b6d7_Name">
    <vt:lpwstr>d70e062b-3d76-4dca-9a83-e7b61f60b6d7</vt:lpwstr>
  </property>
  <property fmtid="{D5CDD505-2E9C-101B-9397-08002B2CF9AE}" pid="6" name="MSIP_Label_d70e062b-3d76-4dca-9a83-e7b61f60b6d7_SiteId">
    <vt:lpwstr>975c0940-6ee1-4da8-8016-f00c9fc8476f</vt:lpwstr>
  </property>
  <property fmtid="{D5CDD505-2E9C-101B-9397-08002B2CF9AE}" pid="7" name="MSIP_Label_d70e062b-3d76-4dca-9a83-e7b61f60b6d7_ActionId">
    <vt:lpwstr>c2178c11-1243-4bc7-bced-e4dca459a70a</vt:lpwstr>
  </property>
  <property fmtid="{D5CDD505-2E9C-101B-9397-08002B2CF9AE}" pid="8" name="MSIP_Label_d70e062b-3d76-4dca-9a83-e7b61f60b6d7_ContentBits">
    <vt:lpwstr>0</vt:lpwstr>
  </property>
</Properties>
</file>