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8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96"/>
    <a:srgbClr val="3A96DB"/>
    <a:srgbClr val="1B9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353" autoAdjust="0"/>
  </p:normalViewPr>
  <p:slideViewPr>
    <p:cSldViewPr snapToGrid="0">
      <p:cViewPr>
        <p:scale>
          <a:sx n="73" d="100"/>
          <a:sy n="73" d="100"/>
        </p:scale>
        <p:origin x="-564" y="-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CEFF-2917-4B74-A30E-9A9A617FF5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FA8A-6D6B-444F-9A22-9240C98A1D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70E3-19BA-424A-9079-EA58621A4A1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67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396916"/>
            <a:ext cx="3932237" cy="118637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70699"/>
            <a:ext cx="6172200" cy="4033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2594528"/>
            <a:ext cx="3932237" cy="1051237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8278" y="16320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865354"/>
            <a:ext cx="3932237" cy="2640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50000">
                <a:srgbClr val="275D96">
                  <a:shade val="67500"/>
                  <a:satMod val="115000"/>
                </a:srgbClr>
              </a:gs>
              <a:gs pos="100000">
                <a:srgbClr val="275D9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685812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92480"/>
            <a:ext cx="1286813" cy="1062820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6636" y="3906554"/>
            <a:ext cx="6374422" cy="412839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IN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Subtitle Goes Here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58033"/>
            <a:ext cx="5181600" cy="34069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058033"/>
            <a:ext cx="5181600" cy="3406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0" y="1863604"/>
            <a:ext cx="10593390" cy="8905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0" y="262581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10" y="3638030"/>
            <a:ext cx="5157787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625817"/>
            <a:ext cx="520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190" y="3638030"/>
            <a:ext cx="5183188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89097"/>
            <a:ext cx="10515600" cy="326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A96DB"/>
          </a:solidFill>
          <a:ln>
            <a:solidFill>
              <a:srgbClr val="1B9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05550"/>
            <a:ext cx="1107186" cy="9144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A96D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2.svg"/><Relationship Id="rId3" Type="http://schemas.openxmlformats.org/officeDocument/2006/relationships/image" Target="../media/image28.png"/><Relationship Id="rId2" Type="http://schemas.openxmlformats.org/officeDocument/2006/relationships/image" Target="../media/image1.svg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36304" y="-31330"/>
            <a:ext cx="13443408" cy="69177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536305" y="-10845"/>
            <a:ext cx="13443408" cy="6897269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  <a:alpha val="50000"/>
                </a:srgbClr>
              </a:gs>
              <a:gs pos="50000">
                <a:srgbClr val="275D96">
                  <a:alpha val="33000"/>
                </a:srgbClr>
              </a:gs>
              <a:gs pos="100000">
                <a:srgbClr val="3A96DB">
                  <a:alpha val="5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8738" y="2504811"/>
            <a:ext cx="2633324" cy="21749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5" y="1922175"/>
            <a:ext cx="8047443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New LILI Grads</a:t>
            </a:r>
            <a:endParaRPr lang="en-US" sz="4500" dirty="0"/>
          </a:p>
        </p:txBody>
      </p:sp>
      <p:pic>
        <p:nvPicPr>
          <p:cNvPr id="9" name="Content Placeholder 8" descr="A black and blue logo&#10;&#10;Description automatically generated with low confidence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" y="1795102"/>
            <a:ext cx="3049662" cy="1154225"/>
          </a:xfr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13913" y="3182841"/>
            <a:ext cx="5181600" cy="30458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23958" y="3182841"/>
            <a:ext cx="5181600" cy="30458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3" b="33768"/>
          <a:stretch>
            <a:fillRect/>
          </a:stretch>
        </p:blipFill>
        <p:spPr>
          <a:xfrm>
            <a:off x="92467" y="2070516"/>
            <a:ext cx="12192000" cy="4256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-271829"/>
            <a:ext cx="12192000" cy="234234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3714" y="564645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You All In?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Our agencies and firms that support NAIFA are proudly displayed to consumers at </a:t>
            </a:r>
            <a:r>
              <a:rPr lang="en-US" sz="2800" b="1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financialsecurity.org</a:t>
            </a:r>
            <a:r>
              <a:rPr lang="en-US" sz="2800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02" y="1671118"/>
            <a:ext cx="11215396" cy="1325563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[Insert State] 100% Agencies &amp; </a:t>
            </a:r>
            <a:br>
              <a:rPr lang="en-US" sz="4500" dirty="0"/>
            </a:br>
            <a:r>
              <a:rPr lang="en-US" sz="4500" dirty="0"/>
              <a:t>Financial Security Champions</a:t>
            </a:r>
            <a:endParaRPr lang="en-US" sz="4500" dirty="0"/>
          </a:p>
        </p:txBody>
      </p:sp>
      <p:sp>
        <p:nvSpPr>
          <p:cNvPr id="4" name="AutoShape 4" descr="TPBC 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2804" y="3786615"/>
            <a:ext cx="614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[Insert logos of firms/ agencies in 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2382223"/>
            <a:ext cx="11261558" cy="2387600"/>
          </a:xfrm>
        </p:spPr>
        <p:txBody>
          <a:bodyPr>
            <a:normAutofit/>
          </a:bodyPr>
          <a:lstStyle/>
          <a:p>
            <a:r>
              <a:rPr lang="en-US" dirty="0"/>
              <a:t>Key Signature Events Where You Can Represent [Your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oup of people standing in front of a building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57" y="-91303"/>
            <a:ext cx="12324514" cy="7040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833" y="5576820"/>
            <a:ext cx="1000241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</a:t>
            </a:r>
            <a:r>
              <a:rPr lang="en-US" sz="7000" b="1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</a:t>
            </a:r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PEOPLE.</a:t>
            </a:r>
            <a:endParaRPr lang="en-US" sz="7000" b="1" dirty="0">
              <a:solidFill>
                <a:srgbClr val="B3293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A picture containing poster, circle, logo, carmin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252253"/>
            <a:ext cx="2212915" cy="2211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4975" y="665266"/>
            <a:ext cx="6503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Congressional Conference</a:t>
            </a:r>
            <a:br>
              <a:rPr lang="en-US" sz="2800" b="1" dirty="0">
                <a:solidFill>
                  <a:srgbClr val="C00000"/>
                </a:solidFill>
                <a:latin typeface="+mj-lt"/>
              </a:rPr>
            </a:br>
            <a:r>
              <a:rPr lang="en-US" sz="2800" b="1" dirty="0">
                <a:solidFill>
                  <a:srgbClr val="C00000"/>
                </a:solidFill>
                <a:latin typeface="+mj-lt"/>
              </a:rPr>
              <a:t>Washington, D.C.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May 20-21, 2024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135" y="3318553"/>
            <a:ext cx="706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apex 2024 </a:t>
            </a:r>
            <a:endParaRPr lang="en-US" dirty="0"/>
          </a:p>
        </p:txBody>
      </p:sp>
      <p:pic>
        <p:nvPicPr>
          <p:cNvPr id="4" name="Picture 3" descr="A pool with lounge chairs and palm tre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" y="-182442"/>
            <a:ext cx="12181863" cy="811807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4" y="0"/>
            <a:ext cx="3450222" cy="2254088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 rot="16200000">
            <a:off x="7733273" y="2834145"/>
            <a:ext cx="2811321" cy="60858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06561" y="5744487"/>
            <a:ext cx="357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Arizona Biltmore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September 19-21, 2024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picture containing text, sig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9" y="175255"/>
            <a:ext cx="1994315" cy="199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1878789"/>
            <a:ext cx="11261558" cy="2387600"/>
          </a:xfrm>
        </p:spPr>
        <p:txBody>
          <a:bodyPr/>
          <a:lstStyle/>
          <a:p>
            <a:r>
              <a:rPr lang="en-US" dirty="0"/>
              <a:t>Key Member Benefits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Advisor Today</a:t>
            </a:r>
            <a:endParaRPr lang="en-US" sz="4500" dirty="0"/>
          </a:p>
        </p:txBody>
      </p:sp>
      <p:sp>
        <p:nvSpPr>
          <p:cNvPr id="6" name="Rectangle 5"/>
          <p:cNvSpPr/>
          <p:nvPr/>
        </p:nvSpPr>
        <p:spPr>
          <a:xfrm>
            <a:off x="688369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Printed magazine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418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Star in a podcast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94661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Write for </a:t>
            </a:r>
            <a:r>
              <a:rPr lang="en-US" i="1" dirty="0"/>
              <a:t>Advisor Today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30" y="4024901"/>
            <a:ext cx="2802221" cy="7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54" t="2900" r="3449" b="4250"/>
          <a:stretch>
            <a:fillRect/>
          </a:stretch>
        </p:blipFill>
        <p:spPr>
          <a:xfrm>
            <a:off x="1646226" y="3566159"/>
            <a:ext cx="1332041" cy="1714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73" y="3551047"/>
            <a:ext cx="2802222" cy="174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3274753"/>
            <a:ext cx="6318230" cy="28983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   </a:t>
            </a:r>
            <a:r>
              <a:rPr lang="en-US" sz="40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ONE NAIFA</a:t>
            </a:r>
            <a:endParaRPr lang="en-US" sz="4000" b="1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 Live is your monthly opportunity to gain insight and advice on how to excel in the industry from the best in NAIFA Nation. Tune in online or join a local watch party!</a:t>
            </a:r>
            <a:endParaRPr lang="en-US" sz="2500" dirty="0"/>
          </a:p>
          <a:p>
            <a:pPr marL="0" indent="0">
              <a:buNone/>
            </a:pPr>
            <a:endParaRPr lang="en-US" sz="2500" b="0" i="0" dirty="0">
              <a:solidFill>
                <a:srgbClr val="444444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292" name="Picture 4" descr="logo_NAIFAli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578881"/>
            <a:ext cx="3247098" cy="12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group of people posing for a phot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8" y="1744436"/>
            <a:ext cx="3913414" cy="3913414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7151148" y="5805431"/>
            <a:ext cx="4625708" cy="1507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NAIFA-Pennsylvania's watch party from </a:t>
            </a:r>
            <a:r>
              <a:rPr lang="en-US" sz="200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previous NAIFA </a:t>
            </a: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Live.</a:t>
            </a:r>
            <a:endParaRPr lang="en-US" sz="2000" dirty="0"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"/>
          <a:stretch>
            <a:fillRect/>
          </a:stretch>
        </p:blipFill>
        <p:spPr bwMode="auto">
          <a:xfrm>
            <a:off x="1" y="-120771"/>
            <a:ext cx="12191999" cy="69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95" y="15306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Welcome New Members!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57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6395" t="13799" r="17849" b="8359"/>
          <a:stretch>
            <a:fillRect/>
          </a:stretch>
        </p:blipFill>
        <p:spPr>
          <a:xfrm>
            <a:off x="4502989" y="657564"/>
            <a:ext cx="7533735" cy="5016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36" y="4056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500" dirty="0"/>
              <a:t>Find an Advisor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5826" y="1690164"/>
            <a:ext cx="3800348" cy="3621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Every member has a free profile that consumers use to find an advisor.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/>
                <a:ea typeface="Roboto" panose="02000000000000000000"/>
                <a:cs typeface="Roboto" panose="02000000000000000000"/>
              </a:rPr>
              <a:t>Update your profile 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 </a:t>
            </a:r>
            <a:r>
              <a:rPr lang="en-US" dirty="0" err="1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NAIFAConnect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!</a:t>
            </a:r>
            <a:endParaRPr lang="en-US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60242"/>
            <a:ext cx="12192000" cy="4965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8154"/>
          <a:stretch>
            <a:fillRect/>
          </a:stretch>
        </p:blipFill>
        <p:spPr>
          <a:xfrm>
            <a:off x="0" y="1452880"/>
            <a:ext cx="12192000" cy="540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100000">
                <a:srgbClr val="3A96D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11" y="972599"/>
            <a:ext cx="12188789" cy="3933509"/>
          </a:xfrm>
          <a:prstGeom prst="rect">
            <a:avLst/>
          </a:prstGeom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0064" y="2321245"/>
            <a:ext cx="5351871" cy="1402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3124" y="5171382"/>
            <a:ext cx="1425751" cy="11775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300" y="1337553"/>
            <a:ext cx="9217399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Top Referring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67" y="3662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Financial Security Advocate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Members can earn NAIFA’s </a:t>
            </a:r>
            <a:b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</a:b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Financial Security Advocate badge online and through quarterly webinars.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Proudly display your FSA Badge on your LinkedIn profile.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14" y="2046389"/>
            <a:ext cx="4482500" cy="34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739" y="1882083"/>
            <a:ext cx="921739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[Insert State] FSA Badge Holders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" y="1693388"/>
            <a:ext cx="2195661" cy="17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7" y="3849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NAIFA’s IFAPAC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50 State PACs and Federal PAC ensures that NAIFA has a seat at the table with state and federal legislators and regulators.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strong IFAPAC is insurance for your business career.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Visit the IFAPAC booth to learn more!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4" descr="A cartoon of an eagle giving a thumbs up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56" y="-452582"/>
            <a:ext cx="8806962" cy="680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17986"/>
            <a:ext cx="12192000" cy="2262472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594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NAIFA’s Triangle Team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All of NAIFA Nation’s Triangle Team Members </a:t>
            </a:r>
            <a:b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</a:br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are proudly listed in our NAIFA Member Portal.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blue triangle with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0" y="2043902"/>
            <a:ext cx="4619199" cy="387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20" y="1738410"/>
            <a:ext cx="957942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Triangle Team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blue triangle with black background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" y="1736422"/>
            <a:ext cx="1675884" cy="132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0" y="-1"/>
            <a:ext cx="12192000" cy="7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ell\Desktop\li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8" y="2073437"/>
            <a:ext cx="5368981" cy="20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IFA fonts">
      <a:majorFont>
        <a:latin typeface="Robo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1529</Words>
  <Application>WPS Presentation</Application>
  <PresentationFormat>Custom</PresentationFormat>
  <Paragraphs>78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SimSun</vt:lpstr>
      <vt:lpstr>Wingdings</vt:lpstr>
      <vt:lpstr>Roboto</vt:lpstr>
      <vt:lpstr>Lato</vt:lpstr>
      <vt:lpstr>苹方-简</vt:lpstr>
      <vt:lpstr>Arial</vt:lpstr>
      <vt:lpstr>Roboto</vt:lpstr>
      <vt:lpstr>Roboto-Bold</vt:lpstr>
      <vt:lpstr>Thonburi</vt:lpstr>
      <vt:lpstr>Calibri</vt:lpstr>
      <vt:lpstr>Microsoft YaHei</vt:lpstr>
      <vt:lpstr>汉仪旗黑</vt:lpstr>
      <vt:lpstr>Arial Unicode MS</vt:lpstr>
      <vt:lpstr>Helvetica Neue</vt:lpstr>
      <vt:lpstr>Office Theme</vt:lpstr>
      <vt:lpstr>PowerPoint 演示文稿</vt:lpstr>
      <vt:lpstr>Welcome New Members!</vt:lpstr>
      <vt:lpstr>Top Referring Members</vt:lpstr>
      <vt:lpstr>Financial Security Advocate</vt:lpstr>
      <vt:lpstr>[Insert State] FSA Badge Holders</vt:lpstr>
      <vt:lpstr>NAIFA’s IFAPAC</vt:lpstr>
      <vt:lpstr>PowerPoint 演示文稿</vt:lpstr>
      <vt:lpstr>California Triangle Team Members</vt:lpstr>
      <vt:lpstr>PowerPoint 演示文稿</vt:lpstr>
      <vt:lpstr>California New LILI Grads</vt:lpstr>
      <vt:lpstr>PowerPoint 演示文稿</vt:lpstr>
      <vt:lpstr>[Insert State] 100% Agencies &amp;  Financial Security Champions</vt:lpstr>
      <vt:lpstr>Key Signature Events Where You Can Represent [Your state]</vt:lpstr>
      <vt:lpstr>PowerPoint 演示文稿</vt:lpstr>
      <vt:lpstr>PowerPoint 演示文稿</vt:lpstr>
      <vt:lpstr>Key Member Benefits</vt:lpstr>
      <vt:lpstr>Advisor Today</vt:lpstr>
      <vt:lpstr>PowerPoint 演示文稿</vt:lpstr>
      <vt:lpstr>PowerPoint 演示文稿</vt:lpstr>
      <vt:lpstr>Find an Advisor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Sreevidya</dc:creator>
  <cp:lastModifiedBy>Aparna Devika</cp:lastModifiedBy>
  <cp:revision>82</cp:revision>
  <dcterms:created xsi:type="dcterms:W3CDTF">2024-01-04T11:39:22Z</dcterms:created>
  <dcterms:modified xsi:type="dcterms:W3CDTF">2024-01-04T11:39:22Z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1033-5.0.0.7908</vt:lpwstr>
  </property>
</Properties>
</file>