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media/image1.svg" ContentType="image/svg+xml"/>
  <Override PartName="/ppt/media/image2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27"/>
  </p:handoutMasterIdLst>
  <p:sldIdLst>
    <p:sldId id="256" r:id="rId3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4" r:id="rId17"/>
    <p:sldId id="284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59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75D96"/>
    <a:srgbClr val="3A96DB"/>
    <a:srgbClr val="1B9A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338" autoAdjust="0"/>
    <p:restoredTop sz="94353" autoAdjust="0"/>
  </p:normalViewPr>
  <p:slideViewPr>
    <p:cSldViewPr snapToGrid="0">
      <p:cViewPr>
        <p:scale>
          <a:sx n="73" d="100"/>
          <a:sy n="73" d="100"/>
        </p:scale>
        <p:origin x="-564" y="-4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1914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0" Type="http://schemas.openxmlformats.org/officeDocument/2006/relationships/tableStyles" Target="tableStyles.xml"/><Relationship Id="rId3" Type="http://schemas.openxmlformats.org/officeDocument/2006/relationships/slide" Target="slides/slide1.xml"/><Relationship Id="rId29" Type="http://schemas.openxmlformats.org/officeDocument/2006/relationships/viewProps" Target="viewProps.xml"/><Relationship Id="rId28" Type="http://schemas.openxmlformats.org/officeDocument/2006/relationships/presProps" Target="presProps.xml"/><Relationship Id="rId27" Type="http://schemas.openxmlformats.org/officeDocument/2006/relationships/handoutMaster" Target="handoutMasters/handoutMaster1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9FCEFF-2917-4B74-A30E-9A9A617FF519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D8FA8A-6D6B-444F-9A22-9240C98A1D45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B670E3-19BA-424A-9079-EA58621A4A12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C5B138-79E6-475E-903E-20562F7569CD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C5B138-79E6-475E-903E-20562F7569C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356731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IN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838200" y="2103437"/>
            <a:ext cx="10515600" cy="1325563"/>
          </a:xfrm>
        </p:spPr>
        <p:txBody>
          <a:bodyPr>
            <a:normAutofit/>
          </a:bodyPr>
          <a:lstStyle>
            <a:lvl1pPr algn="ctr">
              <a:defRPr sz="4800"/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6612" y="3396916"/>
            <a:ext cx="3932237" cy="1186378"/>
          </a:xfrm>
        </p:spPr>
        <p:txBody>
          <a:bodyPr anchor="b">
            <a:noAutofit/>
          </a:bodyPr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2070699"/>
            <a:ext cx="6172200" cy="403378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6611" y="2594528"/>
            <a:ext cx="3932237" cy="1051237"/>
          </a:xfrm>
        </p:spPr>
        <p:txBody>
          <a:bodyPr anchor="b">
            <a:noAutofit/>
          </a:bodyPr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448278" y="1632001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6612" y="3865354"/>
            <a:ext cx="3932237" cy="264027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0" y="1624298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0" y="1624298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0" y="1624298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0" y="1624298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0" y="1624298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0" y="1624298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21107" y="-10844"/>
            <a:ext cx="12213108" cy="6868844"/>
          </a:xfrm>
          <a:prstGeom prst="rect">
            <a:avLst/>
          </a:prstGeom>
          <a:gradFill flip="none" rotWithShape="1">
            <a:gsLst>
              <a:gs pos="0">
                <a:srgbClr val="275D96">
                  <a:shade val="30000"/>
                  <a:satMod val="115000"/>
                </a:srgbClr>
              </a:gs>
              <a:gs pos="50000">
                <a:srgbClr val="275D96">
                  <a:shade val="67500"/>
                  <a:satMod val="115000"/>
                </a:srgbClr>
              </a:gs>
              <a:gs pos="100000">
                <a:srgbClr val="275D96">
                  <a:shade val="100000"/>
                  <a:satMod val="115000"/>
                </a:srgb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838200" y="2685812"/>
            <a:ext cx="10515600" cy="1325563"/>
          </a:xfrm>
        </p:spPr>
        <p:txBody>
          <a:bodyPr>
            <a:normAutofit/>
          </a:bodyPr>
          <a:lstStyle>
            <a:lvl1pPr algn="ctr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38200" y="364885"/>
            <a:ext cx="1470513" cy="992856"/>
          </a:xfrm>
          <a:prstGeom prst="rect">
            <a:avLst/>
          </a:prstGeom>
        </p:spPr>
      </p:pic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796636" y="3906554"/>
            <a:ext cx="6374422" cy="412839"/>
          </a:xfrm>
        </p:spPr>
        <p:txBody>
          <a:bodyPr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IN" sz="32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Subtitle Goes Here</a:t>
            </a:r>
            <a:endParaRPr lang="en-IN" sz="32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3058033"/>
            <a:ext cx="5181600" cy="340693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3058033"/>
            <a:ext cx="5181600" cy="340693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6610" y="1863604"/>
            <a:ext cx="10593390" cy="890549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6610" y="2625817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6610" y="3638030"/>
            <a:ext cx="5157787" cy="298762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2625817"/>
            <a:ext cx="5208593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190" y="3638030"/>
            <a:ext cx="5183188" cy="298762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0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9" Type="http://schemas.openxmlformats.org/officeDocument/2006/relationships/image" Target="../media/image2.png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162429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3089097"/>
            <a:ext cx="10515600" cy="32688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12192000" cy="1325563"/>
          </a:xfrm>
          <a:prstGeom prst="rect">
            <a:avLst/>
          </a:prstGeom>
          <a:solidFill>
            <a:srgbClr val="3A96DB"/>
          </a:solidFill>
          <a:ln>
            <a:solidFill>
              <a:srgbClr val="1B9A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38200" y="166808"/>
            <a:ext cx="1469165" cy="99194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rgbClr val="3A96DB"/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4.png"/><Relationship Id="rId1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image" Target="../media/image15.png"/><Relationship Id="rId1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8.xml"/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23.png"/><Relationship Id="rId1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6.xml"/><Relationship Id="rId1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image" Target="../media/image26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27.png"/></Relationships>
</file>

<file path=ppt/slides/_rels/slide2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8.xml"/><Relationship Id="rId5" Type="http://schemas.openxmlformats.org/officeDocument/2006/relationships/image" Target="../media/image4.png"/><Relationship Id="rId4" Type="http://schemas.openxmlformats.org/officeDocument/2006/relationships/image" Target="../media/image2.svg"/><Relationship Id="rId3" Type="http://schemas.openxmlformats.org/officeDocument/2006/relationships/image" Target="../media/image29.png"/><Relationship Id="rId2" Type="http://schemas.openxmlformats.org/officeDocument/2006/relationships/image" Target="../media/image1.svg"/><Relationship Id="rId1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31330"/>
            <a:ext cx="12951025" cy="6917754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0" y="-13855"/>
            <a:ext cx="12929917" cy="6897269"/>
          </a:xfrm>
          <a:prstGeom prst="rect">
            <a:avLst/>
          </a:prstGeom>
          <a:gradFill flip="none" rotWithShape="1">
            <a:gsLst>
              <a:gs pos="0">
                <a:srgbClr val="275D96">
                  <a:shade val="30000"/>
                  <a:satMod val="115000"/>
                  <a:alpha val="50000"/>
                </a:srgbClr>
              </a:gs>
              <a:gs pos="50000">
                <a:srgbClr val="275D96">
                  <a:alpha val="33000"/>
                </a:srgbClr>
              </a:gs>
              <a:gs pos="100000">
                <a:srgbClr val="3A96DB">
                  <a:alpha val="53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46475" y="2534195"/>
            <a:ext cx="2636966" cy="178042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93545" y="1922175"/>
            <a:ext cx="8047443" cy="1325563"/>
          </a:xfrm>
        </p:spPr>
        <p:txBody>
          <a:bodyPr>
            <a:normAutofit/>
          </a:bodyPr>
          <a:lstStyle/>
          <a:p>
            <a:r>
              <a:rPr lang="en-US" sz="4500" dirty="0"/>
              <a:t>California New LILI Grads</a:t>
            </a:r>
            <a:endParaRPr lang="en-US" sz="4500" dirty="0"/>
          </a:p>
        </p:txBody>
      </p:sp>
      <p:pic>
        <p:nvPicPr>
          <p:cNvPr id="9" name="Content Placeholder 8" descr="A black and blue logo&#10;&#10;Description automatically generated with low confidence"/>
          <p:cNvPicPr>
            <a:picLocks noGrp="1" noChangeAspect="1"/>
          </p:cNvPicPr>
          <p:nvPr>
            <p:ph sz="half" idx="1"/>
          </p:nvPr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410" y="1795102"/>
            <a:ext cx="3049662" cy="1154225"/>
          </a:xfrm>
        </p:spPr>
      </p:pic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>
          <a:xfrm>
            <a:off x="613913" y="3182841"/>
            <a:ext cx="5181600" cy="3045879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>
          <a:xfrm>
            <a:off x="6223958" y="3182841"/>
            <a:ext cx="5181600" cy="304588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text&#10;&#10;Description automatically generated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263" b="33768"/>
          <a:stretch>
            <a:fillRect/>
          </a:stretch>
        </p:blipFill>
        <p:spPr>
          <a:xfrm>
            <a:off x="92467" y="2070516"/>
            <a:ext cx="12192000" cy="425631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" y="-271829"/>
            <a:ext cx="12192000" cy="2342345"/>
          </a:xfrm>
          <a:prstGeom prst="rect">
            <a:avLst/>
          </a:prstGeom>
          <a:solidFill>
            <a:srgbClr val="4095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5508171"/>
            <a:ext cx="12192000" cy="1436915"/>
          </a:xfrm>
          <a:prstGeom prst="rect">
            <a:avLst/>
          </a:prstGeom>
          <a:solidFill>
            <a:srgbClr val="4095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503714" y="564645"/>
            <a:ext cx="71845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Are You All In?</a:t>
            </a:r>
            <a:endParaRPr lang="en-US" sz="6000" b="1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17072" y="5706031"/>
            <a:ext cx="111578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0" u="none" strike="noStrike" baseline="0" dirty="0">
                <a:solidFill>
                  <a:srgbClr val="FFFFFF"/>
                </a:solidFill>
                <a:latin typeface="Roboto-Bold"/>
              </a:rPr>
              <a:t>Our agencies and firms that support NAIFA are proudly displayed to consumers at </a:t>
            </a:r>
            <a:r>
              <a:rPr lang="en-US" sz="2800" b="1" dirty="0">
                <a:solidFill>
                  <a:srgbClr val="FFFFFF"/>
                </a:solidFill>
                <a:latin typeface="Roboto-Bold"/>
                <a:ea typeface="Roboto" panose="02000000000000000000" pitchFamily="2" charset="0"/>
                <a:cs typeface="Roboto" panose="02000000000000000000" pitchFamily="2" charset="0"/>
              </a:rPr>
              <a:t>financialsecurity.org</a:t>
            </a:r>
            <a:r>
              <a:rPr lang="en-US" sz="2800" dirty="0">
                <a:solidFill>
                  <a:srgbClr val="FFFFFF"/>
                </a:solidFill>
                <a:latin typeface="Roboto-Bold"/>
                <a:ea typeface="Roboto" panose="02000000000000000000" pitchFamily="2" charset="0"/>
                <a:cs typeface="Roboto" panose="02000000000000000000" pitchFamily="2" charset="0"/>
              </a:rPr>
              <a:t>.</a:t>
            </a:r>
            <a:endParaRPr lang="en-US" sz="8000" b="1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8302" y="1671118"/>
            <a:ext cx="11215396" cy="1325563"/>
          </a:xfrm>
        </p:spPr>
        <p:txBody>
          <a:bodyPr>
            <a:noAutofit/>
          </a:bodyPr>
          <a:lstStyle/>
          <a:p>
            <a:pPr algn="ctr"/>
            <a:r>
              <a:rPr lang="en-US" sz="4500" dirty="0"/>
              <a:t>[Insert State] 100% Agencies &amp; </a:t>
            </a:r>
            <a:br>
              <a:rPr lang="en-US" sz="4500" dirty="0"/>
            </a:br>
            <a:r>
              <a:rPr lang="en-US" sz="4500" dirty="0"/>
              <a:t>Financial Security Champions</a:t>
            </a:r>
            <a:endParaRPr lang="en-US" sz="4500" dirty="0"/>
          </a:p>
        </p:txBody>
      </p:sp>
      <p:sp>
        <p:nvSpPr>
          <p:cNvPr id="4" name="AutoShape 4" descr="TPBC Logo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602804" y="3786615"/>
            <a:ext cx="61439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[Insert logos of firms/ agencies in your state]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465221" y="2382223"/>
            <a:ext cx="11261558" cy="2387600"/>
          </a:xfrm>
        </p:spPr>
        <p:txBody>
          <a:bodyPr>
            <a:normAutofit/>
          </a:bodyPr>
          <a:lstStyle/>
          <a:p>
            <a:r>
              <a:rPr lang="en-US" dirty="0"/>
              <a:t>Key Signature Events Where You Can Represent [Your state]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large group of people standing in front of a building&#10;&#10;Description automatically generated with medium confidence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6257" y="-91303"/>
            <a:ext cx="12324514" cy="704060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22833" y="5576820"/>
            <a:ext cx="10002416" cy="120032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7000" b="1" dirty="0">
                <a:solidFill>
                  <a:srgbClr val="B32939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WE </a:t>
            </a:r>
            <a:r>
              <a:rPr lang="en-US" sz="7000" b="1" i="1" u="sng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ARE</a:t>
            </a:r>
            <a:r>
              <a:rPr lang="en-US" sz="7000" b="1" dirty="0">
                <a:solidFill>
                  <a:srgbClr val="B32939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THE PEOPLE.</a:t>
            </a:r>
            <a:endParaRPr lang="en-US" sz="7000" b="1" dirty="0">
              <a:solidFill>
                <a:srgbClr val="B32939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7" name="Picture 6" descr="A picture containing poster, circle, logo, carmine&#10;&#10;Description automatically generated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225" y="252253"/>
            <a:ext cx="2212915" cy="221101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434975" y="665266"/>
            <a:ext cx="650354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  <a:latin typeface="+mj-lt"/>
              </a:rPr>
              <a:t>Congressional Conference</a:t>
            </a:r>
            <a:br>
              <a:rPr lang="en-US" sz="2800" b="1" dirty="0">
                <a:solidFill>
                  <a:srgbClr val="C00000"/>
                </a:solidFill>
                <a:latin typeface="+mj-lt"/>
              </a:rPr>
            </a:br>
            <a:r>
              <a:rPr lang="en-US" sz="2800" b="1" dirty="0">
                <a:solidFill>
                  <a:srgbClr val="C00000"/>
                </a:solidFill>
                <a:latin typeface="+mj-lt"/>
              </a:rPr>
              <a:t>Washington, D.C.</a:t>
            </a:r>
            <a:endParaRPr lang="en-US" sz="2800" b="1" dirty="0">
              <a:solidFill>
                <a:srgbClr val="C00000"/>
              </a:solidFill>
              <a:latin typeface="+mj-lt"/>
            </a:endParaRPr>
          </a:p>
          <a:p>
            <a:r>
              <a:rPr lang="en-US" sz="2800" b="1" dirty="0">
                <a:solidFill>
                  <a:srgbClr val="C00000"/>
                </a:solidFill>
                <a:latin typeface="+mj-lt"/>
              </a:rPr>
              <a:t>May 20-21, 2024</a:t>
            </a:r>
            <a:endParaRPr lang="en-US" sz="2800" b="1" dirty="0">
              <a:solidFill>
                <a:srgbClr val="C00000"/>
              </a:solidFill>
              <a:latin typeface="+mj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28135" y="3318553"/>
            <a:ext cx="70686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Insert apex 2024 </a:t>
            </a:r>
            <a:endParaRPr lang="en-US" dirty="0"/>
          </a:p>
        </p:txBody>
      </p:sp>
      <p:pic>
        <p:nvPicPr>
          <p:cNvPr id="4" name="Picture 3" descr="A pool with lounge chairs and palm trees&#10;&#10;Description automatically generated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5" y="-182442"/>
            <a:ext cx="12181863" cy="8118070"/>
          </a:xfrm>
          <a:prstGeom prst="rect">
            <a:avLst/>
          </a:prstGeom>
        </p:spPr>
      </p:pic>
      <p:pic>
        <p:nvPicPr>
          <p:cNvPr id="6" name="Picture 5" descr="A black and white logo&#10;&#10;Description automatically generate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1914" y="0"/>
            <a:ext cx="3450222" cy="2254088"/>
          </a:xfrm>
          <a:prstGeom prst="rect">
            <a:avLst/>
          </a:prstGeom>
        </p:spPr>
      </p:pic>
      <p:sp>
        <p:nvSpPr>
          <p:cNvPr id="7" name="Right Triangle 6"/>
          <p:cNvSpPr/>
          <p:nvPr/>
        </p:nvSpPr>
        <p:spPr>
          <a:xfrm rot="16200000">
            <a:off x="7733273" y="2834145"/>
            <a:ext cx="2811321" cy="6085864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606561" y="5744487"/>
            <a:ext cx="35753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>
                <a:solidFill>
                  <a:srgbClr val="4095D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Arizona Biltmore</a:t>
            </a:r>
            <a:endParaRPr lang="en-US" sz="2400" b="1" dirty="0">
              <a:solidFill>
                <a:srgbClr val="4095D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algn="r"/>
            <a:r>
              <a:rPr lang="en-US" sz="2400" b="1" dirty="0">
                <a:solidFill>
                  <a:srgbClr val="4095D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September 19-21, 2024</a:t>
            </a:r>
            <a:endParaRPr lang="en-US" sz="2400" b="1" dirty="0">
              <a:solidFill>
                <a:srgbClr val="4095D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3" name="Picture 2" descr="A picture containing text, sign&#10;&#10;Description automatically generated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849" y="175255"/>
            <a:ext cx="1994315" cy="199931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465221" y="1878789"/>
            <a:ext cx="11261558" cy="2387600"/>
          </a:xfrm>
        </p:spPr>
        <p:txBody>
          <a:bodyPr/>
          <a:lstStyle/>
          <a:p>
            <a:r>
              <a:rPr lang="en-US" dirty="0"/>
              <a:t>Key Member Benefits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500" dirty="0"/>
              <a:t>Advisor Today</a:t>
            </a:r>
            <a:endParaRPr lang="en-US" sz="4500" dirty="0"/>
          </a:p>
        </p:txBody>
      </p:sp>
      <p:sp>
        <p:nvSpPr>
          <p:cNvPr id="6" name="Rectangle 5"/>
          <p:cNvSpPr/>
          <p:nvPr/>
        </p:nvSpPr>
        <p:spPr>
          <a:xfrm>
            <a:off x="688369" y="3226085"/>
            <a:ext cx="3082247" cy="2845942"/>
          </a:xfrm>
          <a:prstGeom prst="rect">
            <a:avLst/>
          </a:prstGeom>
          <a:solidFill>
            <a:srgbClr val="4095D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dirty="0"/>
              <a:t>Printed magazine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200418" y="3226085"/>
            <a:ext cx="3082247" cy="2845942"/>
          </a:xfrm>
          <a:prstGeom prst="rect">
            <a:avLst/>
          </a:prstGeom>
          <a:solidFill>
            <a:srgbClr val="4095D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Star in a podcast 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794661" y="3226085"/>
            <a:ext cx="3082247" cy="2845942"/>
          </a:xfrm>
          <a:prstGeom prst="rect">
            <a:avLst/>
          </a:prstGeom>
          <a:solidFill>
            <a:srgbClr val="4095D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Write for </a:t>
            </a:r>
            <a:r>
              <a:rPr lang="en-US" i="1" dirty="0"/>
              <a:t>Advisor Today</a:t>
            </a:r>
            <a:endParaRPr lang="en-US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0430" y="4024901"/>
            <a:ext cx="2802221" cy="779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5654" t="2900" r="3449" b="4250"/>
          <a:stretch>
            <a:fillRect/>
          </a:stretch>
        </p:blipFill>
        <p:spPr>
          <a:xfrm>
            <a:off x="1646226" y="3566159"/>
            <a:ext cx="1332041" cy="17142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4673" y="3551047"/>
            <a:ext cx="2802222" cy="17444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6057" y="3274753"/>
            <a:ext cx="6318230" cy="2898335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sz="2500" b="1" dirty="0">
                <a:solidFill>
                  <a:srgbClr val="444444"/>
                </a:solidFill>
                <a:latin typeface="Roboto" panose="02000000000000000000"/>
                <a:ea typeface="Roboto" panose="02000000000000000000"/>
                <a:cs typeface="Roboto" panose="02000000000000000000"/>
              </a:rPr>
              <a:t>   </a:t>
            </a:r>
            <a:r>
              <a:rPr lang="en-US" sz="4000" b="1" dirty="0">
                <a:solidFill>
                  <a:srgbClr val="444444"/>
                </a:solidFill>
                <a:latin typeface="Roboto" panose="02000000000000000000"/>
                <a:ea typeface="Roboto" panose="02000000000000000000"/>
                <a:cs typeface="Roboto" panose="02000000000000000000"/>
              </a:rPr>
              <a:t>ONE NAIFA</a:t>
            </a:r>
            <a:endParaRPr lang="en-US" sz="4000" b="1" dirty="0">
              <a:solidFill>
                <a:srgbClr val="444444"/>
              </a:solidFill>
              <a:latin typeface="Roboto" panose="02000000000000000000"/>
              <a:ea typeface="Roboto" panose="02000000000000000000"/>
              <a:cs typeface="Roboto" panose="0200000000000000000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sz="2500" dirty="0">
                <a:solidFill>
                  <a:srgbClr val="444444"/>
                </a:solidFill>
                <a:latin typeface="Roboto" panose="02000000000000000000"/>
                <a:ea typeface="Roboto" panose="02000000000000000000"/>
                <a:cs typeface="Roboto" panose="02000000000000000000"/>
              </a:rPr>
              <a:t>NAIFA Live is your monthly opportunity to gain insight and advice on how to excel in the industry from the best in NAIFA Nation. Tune in online or join a local watch party!</a:t>
            </a:r>
            <a:endParaRPr lang="en-US" sz="2500" dirty="0"/>
          </a:p>
          <a:p>
            <a:pPr marL="0" indent="0">
              <a:buNone/>
            </a:pPr>
            <a:endParaRPr lang="en-US" sz="2500" b="0" i="0" dirty="0">
              <a:solidFill>
                <a:srgbClr val="444444"/>
              </a:solidFill>
              <a:effectLst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12292" name="Picture 4" descr="logo_NAIFAlive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057" y="1578881"/>
            <a:ext cx="3247098" cy="1268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A group of people posing for a photo&#10;&#10;Description automatically generated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62948" y="1744436"/>
            <a:ext cx="3913414" cy="3913414"/>
          </a:xfrm>
          <a:prstGeom prst="rect">
            <a:avLst/>
          </a:prstGeom>
        </p:spPr>
      </p:pic>
      <p:sp>
        <p:nvSpPr>
          <p:cNvPr id="6" name="Content Placeholder 2"/>
          <p:cNvSpPr txBox="1"/>
          <p:nvPr/>
        </p:nvSpPr>
        <p:spPr>
          <a:xfrm>
            <a:off x="7151148" y="5805431"/>
            <a:ext cx="4625708" cy="150798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>
                <a:solidFill>
                  <a:srgbClr val="444444"/>
                </a:solidFill>
                <a:latin typeface="Roboto" panose="02000000000000000000"/>
                <a:ea typeface="Roboto" panose="02000000000000000000"/>
                <a:cs typeface="Roboto" panose="02000000000000000000"/>
              </a:rPr>
              <a:t>NAIFA-Pennsylvania's watch party from </a:t>
            </a:r>
            <a:r>
              <a:rPr lang="en-US" sz="2000">
                <a:solidFill>
                  <a:srgbClr val="444444"/>
                </a:solidFill>
                <a:latin typeface="Roboto" panose="02000000000000000000"/>
                <a:ea typeface="Roboto" panose="02000000000000000000"/>
                <a:cs typeface="Roboto" panose="02000000000000000000"/>
              </a:rPr>
              <a:t>a previous NAIFA </a:t>
            </a:r>
            <a:r>
              <a:rPr lang="en-US" sz="2000" dirty="0">
                <a:solidFill>
                  <a:srgbClr val="444444"/>
                </a:solidFill>
                <a:latin typeface="Roboto" panose="02000000000000000000"/>
                <a:ea typeface="Roboto" panose="02000000000000000000"/>
                <a:cs typeface="Roboto" panose="02000000000000000000"/>
              </a:rPr>
              <a:t>Live.</a:t>
            </a:r>
            <a:endParaRPr lang="en-US" sz="2000" dirty="0">
              <a:cs typeface="Arial" panose="020B060402020202020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73"/>
          <a:stretch>
            <a:fillRect/>
          </a:stretch>
        </p:blipFill>
        <p:spPr bwMode="auto">
          <a:xfrm>
            <a:off x="1" y="-120771"/>
            <a:ext cx="12191999" cy="6996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6395" y="1530619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5000" dirty="0"/>
              <a:t>Welcome New Members!</a:t>
            </a:r>
            <a:endParaRPr lang="en-US" sz="5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-120769"/>
            <a:ext cx="12191999" cy="65733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1"/>
          <a:srcRect l="16395" t="13799" r="17849" b="8359"/>
          <a:stretch>
            <a:fillRect/>
          </a:stretch>
        </p:blipFill>
        <p:spPr>
          <a:xfrm>
            <a:off x="4502989" y="657564"/>
            <a:ext cx="7533735" cy="50166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436" y="405632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4500" dirty="0"/>
              <a:t>Find an Advisor</a:t>
            </a:r>
            <a:endParaRPr lang="en-US" sz="4500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05826" y="1690164"/>
            <a:ext cx="3800348" cy="3621548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US" dirty="0">
                <a:solidFill>
                  <a:srgbClr val="444444"/>
                </a:solidFill>
                <a:latin typeface="Roboto" panose="02000000000000000000"/>
                <a:ea typeface="Roboto" panose="02000000000000000000"/>
                <a:cs typeface="Roboto" panose="02000000000000000000"/>
              </a:rPr>
              <a:t>Every member has a free profile that consumers use to find an advisor.</a:t>
            </a:r>
            <a:endParaRPr lang="en-US" dirty="0">
              <a:solidFill>
                <a:srgbClr val="444444"/>
              </a:solidFill>
              <a:latin typeface="Roboto" panose="02000000000000000000"/>
              <a:ea typeface="Roboto" panose="02000000000000000000"/>
              <a:cs typeface="Roboto" panose="02000000000000000000"/>
            </a:endParaRPr>
          </a:p>
          <a:p>
            <a:pPr marL="0" indent="0">
              <a:lnSpc>
                <a:spcPct val="110000"/>
              </a:lnSpc>
              <a:buNone/>
            </a:pPr>
            <a:endParaRPr lang="en-US" dirty="0">
              <a:solidFill>
                <a:srgbClr val="444444"/>
              </a:solidFill>
              <a:latin typeface="Roboto" panose="02000000000000000000"/>
              <a:ea typeface="Roboto" panose="02000000000000000000"/>
              <a:cs typeface="Roboto" panose="02000000000000000000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en-US" i="0" dirty="0">
                <a:solidFill>
                  <a:srgbClr val="444444"/>
                </a:solidFill>
                <a:effectLst/>
                <a:latin typeface="Roboto" panose="02000000000000000000"/>
                <a:ea typeface="Roboto" panose="02000000000000000000"/>
                <a:cs typeface="Roboto" panose="02000000000000000000"/>
              </a:rPr>
              <a:t>Update your profile </a:t>
            </a:r>
            <a:r>
              <a:rPr lang="en-US" dirty="0">
                <a:solidFill>
                  <a:srgbClr val="444444"/>
                </a:solidFill>
                <a:latin typeface="Roboto" panose="02000000000000000000"/>
                <a:ea typeface="Roboto" panose="02000000000000000000"/>
                <a:cs typeface="Roboto" panose="02000000000000000000"/>
              </a:rPr>
              <a:t>on </a:t>
            </a:r>
            <a:r>
              <a:rPr lang="en-US" dirty="0" err="1">
                <a:solidFill>
                  <a:srgbClr val="444444"/>
                </a:solidFill>
                <a:latin typeface="Roboto" panose="02000000000000000000"/>
                <a:ea typeface="Roboto" panose="02000000000000000000"/>
                <a:cs typeface="Roboto" panose="02000000000000000000"/>
              </a:rPr>
              <a:t>NAIFAConnect</a:t>
            </a:r>
            <a:r>
              <a:rPr lang="en-US" dirty="0">
                <a:solidFill>
                  <a:srgbClr val="444444"/>
                </a:solidFill>
                <a:latin typeface="Roboto" panose="02000000000000000000"/>
                <a:ea typeface="Roboto" panose="02000000000000000000"/>
                <a:cs typeface="Roboto" panose="02000000000000000000"/>
              </a:rPr>
              <a:t>!</a:t>
            </a:r>
            <a:endParaRPr lang="en-US" b="1" dirty="0">
              <a:solidFill>
                <a:srgbClr val="444444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360242"/>
            <a:ext cx="12192000" cy="496531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1"/>
          <a:srcRect t="18154"/>
          <a:stretch>
            <a:fillRect/>
          </a:stretch>
        </p:blipFill>
        <p:spPr>
          <a:xfrm>
            <a:off x="0" y="1452880"/>
            <a:ext cx="12192000" cy="54051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21107" y="-10844"/>
            <a:ext cx="12213108" cy="6868844"/>
          </a:xfrm>
          <a:prstGeom prst="rect">
            <a:avLst/>
          </a:prstGeom>
          <a:gradFill flip="none" rotWithShape="1">
            <a:gsLst>
              <a:gs pos="0">
                <a:srgbClr val="275D96">
                  <a:shade val="30000"/>
                  <a:satMod val="115000"/>
                </a:srgbClr>
              </a:gs>
              <a:gs pos="100000">
                <a:srgbClr val="3A96DB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Graphic 2"/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3211" y="972599"/>
            <a:ext cx="12188789" cy="3933509"/>
          </a:xfrm>
          <a:prstGeom prst="rect">
            <a:avLst/>
          </a:prstGeom>
        </p:spPr>
      </p:pic>
      <p:pic>
        <p:nvPicPr>
          <p:cNvPr id="2" name="Graphic 1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420064" y="2321245"/>
            <a:ext cx="5351871" cy="140205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03286" y="5282661"/>
            <a:ext cx="1785427" cy="1205479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7300" y="1337553"/>
            <a:ext cx="9217399" cy="1325563"/>
          </a:xfrm>
        </p:spPr>
        <p:txBody>
          <a:bodyPr>
            <a:normAutofit/>
          </a:bodyPr>
          <a:lstStyle/>
          <a:p>
            <a:pPr algn="ctr"/>
            <a:r>
              <a:rPr lang="en-US" sz="4500" dirty="0"/>
              <a:t>Top Referring Members</a:t>
            </a:r>
            <a:endParaRPr lang="en-US" sz="45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465799"/>
            <a:ext cx="5181600" cy="371116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465799"/>
            <a:ext cx="5181600" cy="3711164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-120769"/>
            <a:ext cx="12191999" cy="66595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7967" y="366247"/>
            <a:ext cx="10515600" cy="1325563"/>
          </a:xfrm>
        </p:spPr>
        <p:txBody>
          <a:bodyPr>
            <a:normAutofit/>
          </a:bodyPr>
          <a:lstStyle/>
          <a:p>
            <a:r>
              <a:rPr lang="en-US" sz="4500" dirty="0">
                <a:latin typeface="Roboto" panose="02000000000000000000" pitchFamily="2" charset="0"/>
                <a:ea typeface="Roboto" panose="02000000000000000000" pitchFamily="2" charset="0"/>
              </a:rPr>
              <a:t>Financial Security Advocate</a:t>
            </a:r>
            <a:endParaRPr lang="en-US" sz="45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474" y="1996841"/>
            <a:ext cx="6881037" cy="354042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rgbClr val="444444"/>
                </a:solidFill>
                <a:latin typeface="Roboto" panose="02000000000000000000"/>
                <a:ea typeface="Roboto" panose="02000000000000000000"/>
                <a:cs typeface="Roboto" panose="02000000000000000000"/>
              </a:rPr>
              <a:t>Members can earn NAIFA’s </a:t>
            </a:r>
            <a:br>
              <a:rPr lang="en-US" dirty="0">
                <a:solidFill>
                  <a:srgbClr val="444444"/>
                </a:solidFill>
                <a:latin typeface="Roboto" panose="02000000000000000000"/>
                <a:ea typeface="Roboto" panose="02000000000000000000"/>
                <a:cs typeface="Roboto" panose="02000000000000000000"/>
              </a:rPr>
            </a:br>
            <a:r>
              <a:rPr lang="en-US" dirty="0">
                <a:solidFill>
                  <a:srgbClr val="444444"/>
                </a:solidFill>
                <a:latin typeface="Roboto" panose="02000000000000000000"/>
                <a:ea typeface="Roboto" panose="02000000000000000000"/>
                <a:cs typeface="Roboto" panose="02000000000000000000"/>
              </a:rPr>
              <a:t>Financial Security Advocate badge online and through quarterly webinars.</a:t>
            </a:r>
            <a:endParaRPr lang="en-US" dirty="0">
              <a:solidFill>
                <a:srgbClr val="444444"/>
              </a:solidFill>
              <a:latin typeface="Roboto" panose="02000000000000000000"/>
              <a:ea typeface="Roboto" panose="02000000000000000000"/>
              <a:cs typeface="Roboto" panose="02000000000000000000"/>
            </a:endParaRPr>
          </a:p>
          <a:p>
            <a:pPr marL="0" indent="0">
              <a:buNone/>
            </a:pPr>
            <a:endParaRPr lang="en-US" dirty="0">
              <a:solidFill>
                <a:srgbClr val="444444"/>
              </a:solidFill>
              <a:latin typeface="Roboto" panose="02000000000000000000"/>
              <a:ea typeface="Roboto" panose="02000000000000000000"/>
              <a:cs typeface="Roboto" panose="0200000000000000000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444444"/>
                </a:solidFill>
                <a:latin typeface="Roboto" panose="02000000000000000000"/>
                <a:ea typeface="Roboto" panose="02000000000000000000"/>
                <a:cs typeface="Roboto" panose="02000000000000000000"/>
              </a:rPr>
              <a:t>Proudly display your FSA Badge on your LinkedIn profile.</a:t>
            </a:r>
            <a:endParaRPr lang="en-US" dirty="0"/>
          </a:p>
          <a:p>
            <a:pPr marL="0" indent="0">
              <a:buNone/>
            </a:pPr>
            <a:endParaRPr lang="en-US" dirty="0">
              <a:solidFill>
                <a:srgbClr val="444444"/>
              </a:solidFill>
              <a:latin typeface="Roboto" panose="02000000000000000000"/>
              <a:ea typeface="Roboto" panose="02000000000000000000"/>
              <a:cs typeface="Roboto" panose="02000000000000000000"/>
            </a:endParaRPr>
          </a:p>
        </p:txBody>
      </p:sp>
      <p:pic>
        <p:nvPicPr>
          <p:cNvPr id="5" name="Picture 3" descr="C:\Users\Dell\Documents\Financial Security Advocate (1).pn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6914" y="2046389"/>
            <a:ext cx="4482500" cy="3476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56739" y="1882083"/>
            <a:ext cx="9217399" cy="1325563"/>
          </a:xfrm>
        </p:spPr>
        <p:txBody>
          <a:bodyPr>
            <a:normAutofit/>
          </a:bodyPr>
          <a:lstStyle/>
          <a:p>
            <a:r>
              <a:rPr lang="en-US" sz="4500" dirty="0"/>
              <a:t>[Insert State] FSA Badge Holders</a:t>
            </a:r>
            <a:endParaRPr lang="en-US" sz="45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3" descr="C:\Users\Dell\Documents\Financial Security Advocate (1).pn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323" y="1693388"/>
            <a:ext cx="2195661" cy="1702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-120769"/>
            <a:ext cx="12191999" cy="66595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7257" y="384908"/>
            <a:ext cx="10515600" cy="1325563"/>
          </a:xfrm>
        </p:spPr>
        <p:txBody>
          <a:bodyPr>
            <a:normAutofit/>
          </a:bodyPr>
          <a:lstStyle/>
          <a:p>
            <a:r>
              <a:rPr lang="en-US" sz="4500" dirty="0">
                <a:latin typeface="Roboto" panose="02000000000000000000" pitchFamily="2" charset="0"/>
                <a:ea typeface="Roboto" panose="02000000000000000000" pitchFamily="2" charset="0"/>
              </a:rPr>
              <a:t>NAIFA’s IFAPAC</a:t>
            </a:r>
            <a:endParaRPr lang="en-US" sz="45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474" y="1996841"/>
            <a:ext cx="6881037" cy="3540421"/>
          </a:xfrm>
        </p:spPr>
        <p:txBody>
          <a:bodyPr vert="horz" lIns="91440" tIns="45720" rIns="91440" bIns="45720" rtlCol="0" anchor="t">
            <a:normAutofit fontScale="92500"/>
          </a:bodyPr>
          <a:lstStyle/>
          <a:p>
            <a:pPr marL="0" indent="0">
              <a:buNone/>
            </a:pPr>
            <a:r>
              <a:rPr lang="en-US" dirty="0">
                <a:solidFill>
                  <a:srgbClr val="444444"/>
                </a:solidFill>
                <a:latin typeface="Roboto" panose="02000000000000000000"/>
                <a:ea typeface="Roboto" panose="02000000000000000000"/>
                <a:cs typeface="Roboto" panose="02000000000000000000"/>
              </a:rPr>
              <a:t>50 State PACs and Federal PAC ensures that NAIFA has a seat at the table with state and federal legislators and regulators.</a:t>
            </a:r>
            <a:endParaRPr lang="en-US" dirty="0">
              <a:solidFill>
                <a:srgbClr val="444444"/>
              </a:solidFill>
              <a:latin typeface="Roboto" panose="02000000000000000000"/>
              <a:ea typeface="Roboto" panose="02000000000000000000"/>
              <a:cs typeface="Roboto" panose="02000000000000000000"/>
            </a:endParaRPr>
          </a:p>
          <a:p>
            <a:pPr marL="0" indent="0">
              <a:buNone/>
            </a:pPr>
            <a:endParaRPr lang="en-US" dirty="0">
              <a:solidFill>
                <a:srgbClr val="444444"/>
              </a:solidFill>
              <a:latin typeface="Roboto" panose="02000000000000000000"/>
              <a:ea typeface="Roboto" panose="02000000000000000000"/>
              <a:cs typeface="Roboto" panose="0200000000000000000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444444"/>
                </a:solidFill>
                <a:latin typeface="Roboto" panose="02000000000000000000"/>
                <a:ea typeface="Roboto" panose="02000000000000000000"/>
                <a:cs typeface="Roboto" panose="02000000000000000000"/>
              </a:rPr>
              <a:t>A strong IFAPAC is insurance for your business career.</a:t>
            </a:r>
            <a:endParaRPr lang="en-US" dirty="0">
              <a:solidFill>
                <a:srgbClr val="444444"/>
              </a:solidFill>
              <a:latin typeface="Roboto" panose="02000000000000000000"/>
              <a:ea typeface="Roboto" panose="02000000000000000000"/>
              <a:cs typeface="Roboto" panose="02000000000000000000"/>
            </a:endParaRPr>
          </a:p>
          <a:p>
            <a:pPr marL="0" indent="0">
              <a:buNone/>
            </a:pPr>
            <a:endParaRPr lang="en-US" dirty="0">
              <a:solidFill>
                <a:srgbClr val="444444"/>
              </a:solidFill>
              <a:latin typeface="Roboto" panose="02000000000000000000"/>
              <a:ea typeface="Roboto" panose="02000000000000000000"/>
              <a:cs typeface="Roboto" panose="0200000000000000000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444444"/>
                </a:solidFill>
                <a:latin typeface="Roboto" panose="02000000000000000000"/>
                <a:ea typeface="Roboto" panose="02000000000000000000"/>
                <a:cs typeface="Roboto" panose="02000000000000000000"/>
              </a:rPr>
              <a:t>Visit the IFAPAC booth to learn more!</a:t>
            </a:r>
            <a:endParaRPr lang="en-US" dirty="0"/>
          </a:p>
          <a:p>
            <a:pPr marL="0" indent="0">
              <a:buNone/>
            </a:pPr>
            <a:endParaRPr lang="en-US" dirty="0">
              <a:solidFill>
                <a:srgbClr val="444444"/>
              </a:solidFill>
              <a:latin typeface="Roboto" panose="02000000000000000000"/>
              <a:ea typeface="Roboto" panose="02000000000000000000"/>
              <a:cs typeface="Roboto" panose="02000000000000000000"/>
            </a:endParaRPr>
          </a:p>
        </p:txBody>
      </p:sp>
      <p:pic>
        <p:nvPicPr>
          <p:cNvPr id="5" name="Picture 4" descr="A cartoon of an eagle giving a thumbs up&#10;&#10;Description automatically generated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9856" y="-452582"/>
            <a:ext cx="8806962" cy="68053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17986"/>
            <a:ext cx="12192000" cy="2262472"/>
          </a:xfrm>
          <a:prstGeom prst="rect">
            <a:avLst/>
          </a:prstGeom>
          <a:solidFill>
            <a:srgbClr val="4095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5508171"/>
            <a:ext cx="12192000" cy="1436915"/>
          </a:xfrm>
          <a:prstGeom prst="rect">
            <a:avLst/>
          </a:prstGeom>
          <a:solidFill>
            <a:srgbClr val="4095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0" y="565940"/>
            <a:ext cx="1219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NAIFA’s Triangle Team</a:t>
            </a:r>
            <a:endParaRPr lang="en-US" sz="6000" b="1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17072" y="5706031"/>
            <a:ext cx="111578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0" u="none" strike="noStrike" baseline="0" dirty="0">
                <a:solidFill>
                  <a:srgbClr val="FFFFFF"/>
                </a:solidFill>
                <a:latin typeface="Roboto-Bold"/>
              </a:rPr>
              <a:t>All of NAIFA Nation’s Triangle Team Members </a:t>
            </a:r>
            <a:br>
              <a:rPr lang="en-US" sz="2800" i="0" u="none" strike="noStrike" baseline="0" dirty="0">
                <a:solidFill>
                  <a:srgbClr val="FFFFFF"/>
                </a:solidFill>
                <a:latin typeface="Roboto-Bold"/>
              </a:rPr>
            </a:br>
            <a:r>
              <a:rPr lang="en-US" sz="2800" i="0" u="none" strike="noStrike" baseline="0" dirty="0">
                <a:solidFill>
                  <a:srgbClr val="FFFFFF"/>
                </a:solidFill>
                <a:latin typeface="Roboto-Bold"/>
              </a:rPr>
              <a:t>are proudly listed in our NAIFA Member Portal.</a:t>
            </a:r>
            <a:endParaRPr lang="en-US" sz="8000" b="1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5" name="Picture 4" descr="A blue triangle with black background&#10;&#10;Description automatically generated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6400" y="2043902"/>
            <a:ext cx="4619199" cy="38722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44620" y="1738410"/>
            <a:ext cx="9579429" cy="1325563"/>
          </a:xfrm>
        </p:spPr>
        <p:txBody>
          <a:bodyPr>
            <a:normAutofit/>
          </a:bodyPr>
          <a:lstStyle/>
          <a:p>
            <a:r>
              <a:rPr lang="en-US" sz="4500" dirty="0"/>
              <a:t>California Triangle Team Members</a:t>
            </a:r>
            <a:endParaRPr lang="en-US" sz="45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5" descr="A blue triangle with black background&#10;&#10;Description automatically generated with medium confidence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991" y="1736422"/>
            <a:ext cx="1675884" cy="132755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08"/>
          <a:stretch>
            <a:fillRect/>
          </a:stretch>
        </p:blipFill>
        <p:spPr bwMode="auto">
          <a:xfrm>
            <a:off x="0" y="-1"/>
            <a:ext cx="12192000" cy="7091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C:\Users\Dell\Desktop\lili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008" y="2073437"/>
            <a:ext cx="5368981" cy="20320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NAIFA fonts">
      <a:majorFont>
        <a:latin typeface="Roboto"/>
        <a:ea typeface=""/>
        <a:cs typeface=""/>
      </a:majorFont>
      <a:minorFont>
        <a:latin typeface="La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1529</Words>
  <Application>WPS Presentation</Application>
  <PresentationFormat>Custom</PresentationFormat>
  <Paragraphs>78</Paragraphs>
  <Slides>23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39" baseType="lpstr">
      <vt:lpstr>Arial</vt:lpstr>
      <vt:lpstr>SimSun</vt:lpstr>
      <vt:lpstr>Wingdings</vt:lpstr>
      <vt:lpstr>Roboto</vt:lpstr>
      <vt:lpstr>Lato</vt:lpstr>
      <vt:lpstr>苹方-简</vt:lpstr>
      <vt:lpstr>Arial</vt:lpstr>
      <vt:lpstr>Roboto</vt:lpstr>
      <vt:lpstr>Roboto-Bold</vt:lpstr>
      <vt:lpstr>Thonburi</vt:lpstr>
      <vt:lpstr>Calibri</vt:lpstr>
      <vt:lpstr>Microsoft YaHei</vt:lpstr>
      <vt:lpstr>汉仪旗黑</vt:lpstr>
      <vt:lpstr>Arial Unicode MS</vt:lpstr>
      <vt:lpstr>Helvetica Neue</vt:lpstr>
      <vt:lpstr>Office Theme</vt:lpstr>
      <vt:lpstr>PowerPoint 演示文稿</vt:lpstr>
      <vt:lpstr>Welcome New Members!</vt:lpstr>
      <vt:lpstr>Top Referring Members</vt:lpstr>
      <vt:lpstr>Financial Security Advocate</vt:lpstr>
      <vt:lpstr>[Insert State] FSA Badge Holders</vt:lpstr>
      <vt:lpstr>NAIFA’s IFAPAC</vt:lpstr>
      <vt:lpstr>PowerPoint 演示文稿</vt:lpstr>
      <vt:lpstr>California Triangle Team Members</vt:lpstr>
      <vt:lpstr>PowerPoint 演示文稿</vt:lpstr>
      <vt:lpstr>California New LILI Grads</vt:lpstr>
      <vt:lpstr>PowerPoint 演示文稿</vt:lpstr>
      <vt:lpstr>[Insert State] 100% Agencies &amp;  Financial Security Champions</vt:lpstr>
      <vt:lpstr>Key Signature Events Where You Can Represent [Your state]</vt:lpstr>
      <vt:lpstr>PowerPoint 演示文稿</vt:lpstr>
      <vt:lpstr>PowerPoint 演示文稿</vt:lpstr>
      <vt:lpstr>Key Member Benefits</vt:lpstr>
      <vt:lpstr>Advisor Today</vt:lpstr>
      <vt:lpstr>PowerPoint 演示文稿</vt:lpstr>
      <vt:lpstr>PowerPoint 演示文稿</vt:lpstr>
      <vt:lpstr>Find an Advisor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Sreevidya</dc:creator>
  <cp:lastModifiedBy>Aparna Devika</cp:lastModifiedBy>
  <cp:revision>104</cp:revision>
  <dcterms:created xsi:type="dcterms:W3CDTF">2024-01-04T11:44:04Z</dcterms:created>
  <dcterms:modified xsi:type="dcterms:W3CDTF">2024-01-04T11:44:04Z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1033-5.0.0.7908</vt:lpwstr>
  </property>
</Properties>
</file>